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3" r:id="rId5"/>
    <p:sldId id="273" r:id="rId6"/>
    <p:sldId id="285" r:id="rId7"/>
    <p:sldId id="270" r:id="rId8"/>
    <p:sldId id="286" r:id="rId9"/>
    <p:sldId id="295" r:id="rId10"/>
    <p:sldId id="304" r:id="rId11"/>
    <p:sldId id="305" r:id="rId12"/>
    <p:sldId id="271" r:id="rId13"/>
    <p:sldId id="280" r:id="rId14"/>
    <p:sldId id="272" r:id="rId15"/>
    <p:sldId id="284" r:id="rId16"/>
    <p:sldId id="287" r:id="rId17"/>
    <p:sldId id="288" r:id="rId18"/>
    <p:sldId id="289" r:id="rId19"/>
    <p:sldId id="290" r:id="rId20"/>
    <p:sldId id="296" r:id="rId21"/>
    <p:sldId id="297" r:id="rId22"/>
    <p:sldId id="298" r:id="rId23"/>
    <p:sldId id="279" r:id="rId24"/>
    <p:sldId id="281" r:id="rId25"/>
    <p:sldId id="282" r:id="rId26"/>
    <p:sldId id="291" r:id="rId27"/>
    <p:sldId id="292" r:id="rId28"/>
    <p:sldId id="293" r:id="rId29"/>
    <p:sldId id="299" r:id="rId30"/>
    <p:sldId id="294" r:id="rId31"/>
    <p:sldId id="300" r:id="rId32"/>
    <p:sldId id="301" r:id="rId33"/>
    <p:sldId id="302" r:id="rId34"/>
    <p:sldId id="303" r:id="rId35"/>
    <p:sldId id="262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A62"/>
    <a:srgbClr val="3C3A79"/>
    <a:srgbClr val="FFFFFF"/>
    <a:srgbClr val="FFCC66"/>
    <a:srgbClr val="FFC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0DACF-EA98-432D-9671-3999B86C3C4E}" v="115" dt="2023-06-17T13:18:57.456"/>
    <p1510:client id="{FBD0817E-406F-483A-83CF-A2584FA30A38}" v="45" dt="2023-06-16T16:08:52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13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mp"/><Relationship Id="rId5" Type="http://schemas.openxmlformats.org/officeDocument/2006/relationships/image" Target="../media/image38.png"/><Relationship Id="rId4" Type="http://schemas.openxmlformats.org/officeDocument/2006/relationships/image" Target="../media/image37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tmp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4949" y="-1333500"/>
            <a:ext cx="21292949" cy="12689045"/>
            <a:chOff x="-2497410" y="-1485877"/>
            <a:chExt cx="21292949" cy="12689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97410" y="-1485877"/>
              <a:ext cx="21292949" cy="12689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35983"/>
            <a:ext cx="18282481" cy="1049732"/>
            <a:chOff x="0" y="9235983"/>
            <a:chExt cx="18282481" cy="1049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35983"/>
              <a:ext cx="18282481" cy="10497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1AF1D-CFF7-955B-3213-D3B175290FA6}"/>
              </a:ext>
            </a:extLst>
          </p:cNvPr>
          <p:cNvSpPr txBox="1"/>
          <p:nvPr/>
        </p:nvSpPr>
        <p:spPr>
          <a:xfrm>
            <a:off x="16025842" y="9406906"/>
            <a:ext cx="2262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20221914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김연진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20201562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김상협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FAD72-4A6A-7B12-65F9-410A08EB6FBE}"/>
              </a:ext>
            </a:extLst>
          </p:cNvPr>
          <p:cNvSpPr txBox="1"/>
          <p:nvPr/>
        </p:nvSpPr>
        <p:spPr>
          <a:xfrm>
            <a:off x="5167406" y="4066282"/>
            <a:ext cx="7683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웹디자인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웹프로그래밍 프로젝트 보고서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2023. 06. 17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60BBE4E8-910D-D667-65D2-C45593604C8D}"/>
              </a:ext>
            </a:extLst>
          </p:cNvPr>
          <p:cNvGrpSpPr/>
          <p:nvPr/>
        </p:nvGrpSpPr>
        <p:grpSpPr>
          <a:xfrm>
            <a:off x="0" y="-85100"/>
            <a:ext cx="18282481" cy="900799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2882A846-0D90-1794-B4D3-960D6684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D25F9E-481B-8459-9589-8B8CBB3737EE}"/>
              </a:ext>
            </a:extLst>
          </p:cNvPr>
          <p:cNvSpPr txBox="1"/>
          <p:nvPr/>
        </p:nvSpPr>
        <p:spPr>
          <a:xfrm>
            <a:off x="381000" y="1143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구조 설계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데이터베이스 설계  </a:t>
            </a: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961ABC3-E31F-C46C-DF2B-00788E11C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37" r="70833" b="21433"/>
          <a:stretch/>
        </p:blipFill>
        <p:spPr>
          <a:xfrm>
            <a:off x="533400" y="1033165"/>
            <a:ext cx="11971512" cy="1279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5F5D6B0-1999-4814-90E6-577592AA0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4" t="21852" r="25832" b="35185"/>
          <a:stretch/>
        </p:blipFill>
        <p:spPr>
          <a:xfrm>
            <a:off x="547696" y="6443246"/>
            <a:ext cx="7667607" cy="3558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id="{0540FED9-4B25-1072-804A-0139E576D6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0" t="21852" r="26553" b="41111"/>
          <a:stretch/>
        </p:blipFill>
        <p:spPr>
          <a:xfrm>
            <a:off x="533400" y="2537359"/>
            <a:ext cx="7696200" cy="3276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소프트웨어, 컴퓨터 아이콘, 번호이(가) 표시된 사진&#10;&#10;자동 생성된 설명">
            <a:extLst>
              <a:ext uri="{FF2B5EF4-FFF2-40B4-BE49-F238E27FC236}">
                <a16:creationId xmlns:a16="http://schemas.microsoft.com/office/drawing/2014/main" id="{285A58CF-8AC9-E1E4-7147-5D443AD1B9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22592" r="26667" b="38148"/>
          <a:stretch/>
        </p:blipFill>
        <p:spPr>
          <a:xfrm>
            <a:off x="8428212" y="2547750"/>
            <a:ext cx="8153400" cy="3276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80AD1-FF0B-C8E1-8E5A-3882A6FF1176}"/>
              </a:ext>
            </a:extLst>
          </p:cNvPr>
          <p:cNvSpPr txBox="1"/>
          <p:nvPr/>
        </p:nvSpPr>
        <p:spPr>
          <a:xfrm>
            <a:off x="2514600" y="5853685"/>
            <a:ext cx="3429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/>
              <a:t>member </a:t>
            </a:r>
            <a:r>
              <a:rPr lang="ko-KR" altLang="en-US" sz="1800" dirty="0"/>
              <a:t>회원 정보 저장 테이블</a:t>
            </a:r>
            <a:endParaRPr lang="en-US" altLang="ko-KR" sz="1800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BCC7F00-2F8E-A674-B13E-5F5E8715A94B}"/>
              </a:ext>
            </a:extLst>
          </p:cNvPr>
          <p:cNvSpPr/>
          <p:nvPr/>
        </p:nvSpPr>
        <p:spPr>
          <a:xfrm>
            <a:off x="2057400" y="5982807"/>
            <a:ext cx="304800" cy="2335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6D195-0B20-A6CE-A7E4-5D80E2D892B7}"/>
              </a:ext>
            </a:extLst>
          </p:cNvPr>
          <p:cNvSpPr txBox="1"/>
          <p:nvPr/>
        </p:nvSpPr>
        <p:spPr>
          <a:xfrm>
            <a:off x="10790412" y="5874467"/>
            <a:ext cx="3429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Mytravel</a:t>
            </a:r>
            <a:r>
              <a:rPr lang="en-US" altLang="ko-KR" sz="1800" dirty="0"/>
              <a:t> </a:t>
            </a:r>
            <a:r>
              <a:rPr lang="ko-KR" altLang="en-US" sz="1800" dirty="0"/>
              <a:t>여행 상품 정보 테이블</a:t>
            </a:r>
            <a:endParaRPr lang="en-US" altLang="ko-KR" sz="18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D6B97D87-0C87-0541-5A0B-CE1732D95213}"/>
              </a:ext>
            </a:extLst>
          </p:cNvPr>
          <p:cNvSpPr/>
          <p:nvPr/>
        </p:nvSpPr>
        <p:spPr>
          <a:xfrm>
            <a:off x="10333212" y="6003589"/>
            <a:ext cx="304800" cy="2335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B1ED0-1917-4571-171C-575466CEAE1A}"/>
              </a:ext>
            </a:extLst>
          </p:cNvPr>
          <p:cNvSpPr txBox="1"/>
          <p:nvPr/>
        </p:nvSpPr>
        <p:spPr>
          <a:xfrm>
            <a:off x="8923512" y="8039100"/>
            <a:ext cx="41066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/>
              <a:t>Book </a:t>
            </a:r>
            <a:r>
              <a:rPr lang="ko-KR" altLang="en-US" sz="1800" dirty="0"/>
              <a:t>예약한 상품 정보 저장 테이블</a:t>
            </a:r>
            <a:endParaRPr lang="en-US" altLang="ko-KR" sz="1800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41A34081-858A-EEE8-AA7A-B9F41126D1E6}"/>
              </a:ext>
            </a:extLst>
          </p:cNvPr>
          <p:cNvSpPr/>
          <p:nvPr/>
        </p:nvSpPr>
        <p:spPr>
          <a:xfrm rot="16200000">
            <a:off x="8466312" y="8168222"/>
            <a:ext cx="304800" cy="2335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9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C360F98E-693E-C32C-48F7-19CA64A98E2D}"/>
              </a:ext>
            </a:extLst>
          </p:cNvPr>
          <p:cNvGrpSpPr/>
          <p:nvPr/>
        </p:nvGrpSpPr>
        <p:grpSpPr>
          <a:xfrm>
            <a:off x="0" y="-85100"/>
            <a:ext cx="18282481" cy="900799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FF2C4109-4A32-F694-B77B-303951DF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CA3EA1-FDA7-2417-C818-45C236AD47BB}"/>
              </a:ext>
            </a:extLst>
          </p:cNvPr>
          <p:cNvSpPr txBox="1"/>
          <p:nvPr/>
        </p:nvSpPr>
        <p:spPr>
          <a:xfrm>
            <a:off x="381000" y="1143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구조 설계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기능흐름도 </a:t>
            </a:r>
          </a:p>
        </p:txBody>
      </p:sp>
      <p:pic>
        <p:nvPicPr>
          <p:cNvPr id="6" name="그림 5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D62B77AD-CDA9-A403-3014-DCA9989BC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" y="1053198"/>
            <a:ext cx="7362076" cy="2566301"/>
          </a:xfrm>
          <a:prstGeom prst="rect">
            <a:avLst/>
          </a:prstGeom>
        </p:spPr>
      </p:pic>
      <p:pic>
        <p:nvPicPr>
          <p:cNvPr id="8" name="그림 7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B115A7A5-5584-80EB-FF6A-59B432024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1" y="1333500"/>
            <a:ext cx="10500359" cy="7620000"/>
          </a:xfrm>
          <a:prstGeom prst="rect">
            <a:avLst/>
          </a:prstGeom>
        </p:spPr>
      </p:pic>
      <p:pic>
        <p:nvPicPr>
          <p:cNvPr id="10" name="그림 9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4975B073-AE52-B20C-F8BE-0D8164C37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7" y="3619499"/>
            <a:ext cx="7508413" cy="56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3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9C9F171-5670-CF52-2AAF-FE883E8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39" y="884543"/>
            <a:ext cx="14935200" cy="9162700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50F14F5-A2DA-0E8E-C837-A488032D0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59611"/>
              </p:ext>
            </p:extLst>
          </p:nvPr>
        </p:nvGraphicFramePr>
        <p:xfrm>
          <a:off x="3419815" y="5001960"/>
          <a:ext cx="2963779" cy="5181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3779">
                  <a:extLst>
                    <a:ext uri="{9D8B030D-6E8A-4147-A177-3AD203B41FA5}">
                      <a16:colId xmlns:a16="http://schemas.microsoft.com/office/drawing/2014/main" val="654120376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출발일정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730590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출발시간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075004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공항</a:t>
                      </a:r>
                      <a:r>
                        <a:rPr lang="en-US" altLang="ko-KR" sz="1800" dirty="0"/>
                        <a:t>)            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217369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여행기간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034413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여행예산</a:t>
                      </a:r>
                      <a:r>
                        <a:rPr lang="en-US" altLang="ko-KR" sz="1800" dirty="0"/>
                        <a:t>(1</a:t>
                      </a:r>
                      <a:r>
                        <a:rPr lang="ko-KR" altLang="en-US" sz="1800" dirty="0"/>
                        <a:t>인 기준</a:t>
                      </a:r>
                      <a:r>
                        <a:rPr lang="en-US" altLang="ko-KR" sz="1800" dirty="0"/>
                        <a:t>)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164703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이용교통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039686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상품특징                             </a:t>
                      </a:r>
                      <a:r>
                        <a:rPr lang="en-US" altLang="ko-KR" sz="1800" dirty="0"/>
                        <a:t>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6946475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프로모션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813789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여행구성원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1845831"/>
                  </a:ext>
                </a:extLst>
              </a:tr>
            </a:tbl>
          </a:graphicData>
        </a:graphic>
      </p:graphicFrame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8AF9AD6-6F6A-688B-6322-7156A41EC2C3}"/>
              </a:ext>
            </a:extLst>
          </p:cNvPr>
          <p:cNvSpPr/>
          <p:nvPr/>
        </p:nvSpPr>
        <p:spPr>
          <a:xfrm>
            <a:off x="15087600" y="1562100"/>
            <a:ext cx="2057400" cy="457200"/>
          </a:xfrm>
          <a:prstGeom prst="flowChartTerminator">
            <a:avLst/>
          </a:prstGeom>
          <a:noFill/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7319210" y="2019300"/>
            <a:ext cx="2281989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B3F07F0-133C-7595-8ECB-BBAFDFF83F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7948" y="2857500"/>
            <a:ext cx="4892258" cy="413716"/>
          </a:xfrm>
          <a:prstGeom prst="bentConnector3">
            <a:avLst>
              <a:gd name="adj1" fmla="val 14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6383594" y="5326810"/>
            <a:ext cx="3444204" cy="3321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16E15E5-A4B6-B046-34BE-408B62274639}"/>
              </a:ext>
            </a:extLst>
          </p:cNvPr>
          <p:cNvCxnSpPr>
            <a:cxnSpLocks/>
          </p:cNvCxnSpPr>
          <p:nvPr/>
        </p:nvCxnSpPr>
        <p:spPr>
          <a:xfrm rot="10800000">
            <a:off x="3116824" y="4913094"/>
            <a:ext cx="5343380" cy="413716"/>
          </a:xfrm>
          <a:prstGeom prst="bentConnector3">
            <a:avLst>
              <a:gd name="adj1" fmla="val -1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5FB850-7D0D-F8F3-AD30-3AE3B8EA39BA}"/>
              </a:ext>
            </a:extLst>
          </p:cNvPr>
          <p:cNvSpPr txBox="1"/>
          <p:nvPr/>
        </p:nvSpPr>
        <p:spPr>
          <a:xfrm>
            <a:off x="39619" y="2857499"/>
            <a:ext cx="3302767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커서를 갖다 대면 노란색으로 바뀜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61741" y="867370"/>
            <a:ext cx="2681459" cy="1754326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노란색 배경인 첫 번째 바 구현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예약확인</a:t>
            </a:r>
            <a:r>
              <a:rPr lang="en-US" altLang="ko-KR" dirty="0"/>
              <a:t>/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/</a:t>
            </a:r>
            <a:r>
              <a:rPr lang="ko-KR" altLang="en-US" dirty="0"/>
              <a:t>단체문의</a:t>
            </a:r>
            <a:r>
              <a:rPr lang="en-US" altLang="ko-KR" dirty="0"/>
              <a:t>, </a:t>
            </a:r>
            <a:r>
              <a:rPr lang="ko-KR" altLang="en-US" dirty="0"/>
              <a:t>고객센터 구현</a:t>
            </a:r>
            <a:endParaRPr lang="en-US" altLang="ko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EA9773B-33B9-2866-4862-3D219DB4177D}"/>
              </a:ext>
            </a:extLst>
          </p:cNvPr>
          <p:cNvCxnSpPr>
            <a:cxnSpLocks/>
          </p:cNvCxnSpPr>
          <p:nvPr/>
        </p:nvCxnSpPr>
        <p:spPr>
          <a:xfrm flipH="1">
            <a:off x="2743200" y="1181100"/>
            <a:ext cx="6176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61741" y="4542563"/>
            <a:ext cx="2996089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상품사진 넣는 곳에 여러가지 사진 넣고 넘길 수 있게 하기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FE53C6-AF74-76DF-1FC7-E2629DEB2042}"/>
              </a:ext>
            </a:extLst>
          </p:cNvPr>
          <p:cNvSpPr/>
          <p:nvPr/>
        </p:nvSpPr>
        <p:spPr>
          <a:xfrm>
            <a:off x="3342385" y="867370"/>
            <a:ext cx="14905995" cy="580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EC7CF3-2A49-038B-8F3B-EAD0CFB56279}"/>
              </a:ext>
            </a:extLst>
          </p:cNvPr>
          <p:cNvSpPr/>
          <p:nvPr/>
        </p:nvSpPr>
        <p:spPr>
          <a:xfrm>
            <a:off x="6606809" y="6557633"/>
            <a:ext cx="373624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5D75F5-0FE0-EBB6-26BE-8EDE7A72F9AC}"/>
              </a:ext>
            </a:extLst>
          </p:cNvPr>
          <p:cNvSpPr/>
          <p:nvPr/>
        </p:nvSpPr>
        <p:spPr>
          <a:xfrm>
            <a:off x="9170993" y="6557633"/>
            <a:ext cx="373624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2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9C9F171-5670-CF52-2AAF-FE883E8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1644"/>
            <a:ext cx="14935200" cy="9162700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50F14F5-A2DA-0E8E-C837-A488032D0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79787"/>
              </p:ext>
            </p:extLst>
          </p:nvPr>
        </p:nvGraphicFramePr>
        <p:xfrm>
          <a:off x="762000" y="4989143"/>
          <a:ext cx="2963779" cy="5181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3779">
                  <a:extLst>
                    <a:ext uri="{9D8B030D-6E8A-4147-A177-3AD203B41FA5}">
                      <a16:colId xmlns:a16="http://schemas.microsoft.com/office/drawing/2014/main" val="654120376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출발일정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730590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출발시간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075004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공항</a:t>
                      </a:r>
                      <a:r>
                        <a:rPr lang="en-US" altLang="ko-KR" sz="1800" dirty="0"/>
                        <a:t>)            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217369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여행기간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034413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여행예산</a:t>
                      </a:r>
                      <a:r>
                        <a:rPr lang="en-US" altLang="ko-KR" sz="1800" dirty="0"/>
                        <a:t>(1</a:t>
                      </a:r>
                      <a:r>
                        <a:rPr lang="ko-KR" altLang="en-US" sz="1800" dirty="0"/>
                        <a:t>인 기준</a:t>
                      </a:r>
                      <a:r>
                        <a:rPr lang="en-US" altLang="ko-KR" sz="1800" dirty="0"/>
                        <a:t>)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164703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이용교통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039686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상품특징                             </a:t>
                      </a:r>
                      <a:r>
                        <a:rPr lang="en-US" altLang="ko-KR" sz="1800" dirty="0"/>
                        <a:t>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6946475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프로모션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813789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여행구성원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1845831"/>
                  </a:ext>
                </a:extLst>
              </a:tr>
            </a:tbl>
          </a:graphicData>
        </a:graphic>
      </p:graphicFrame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8AF9AD6-6F6A-688B-6322-7156A41EC2C3}"/>
              </a:ext>
            </a:extLst>
          </p:cNvPr>
          <p:cNvSpPr/>
          <p:nvPr/>
        </p:nvSpPr>
        <p:spPr>
          <a:xfrm>
            <a:off x="12323761" y="1609341"/>
            <a:ext cx="2057400" cy="457200"/>
          </a:xfrm>
          <a:prstGeom prst="flowChartTerminator">
            <a:avLst/>
          </a:prstGeom>
          <a:noFill/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762000" y="1509590"/>
            <a:ext cx="14543995" cy="631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15349367" y="6500168"/>
            <a:ext cx="2176633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여행상품 </a:t>
            </a:r>
            <a:r>
              <a:rPr lang="en-US" altLang="ko-KR" dirty="0"/>
              <a:t>list </a:t>
            </a:r>
            <a:r>
              <a:rPr lang="ko-KR" altLang="en-US" dirty="0"/>
              <a:t>구현 </a:t>
            </a:r>
            <a:endParaRPr lang="en-US" altLang="ko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EA9773B-33B9-2866-4862-3D219DB4177D}"/>
              </a:ext>
            </a:extLst>
          </p:cNvPr>
          <p:cNvCxnSpPr>
            <a:cxnSpLocks/>
          </p:cNvCxnSpPr>
          <p:nvPr/>
        </p:nvCxnSpPr>
        <p:spPr>
          <a:xfrm>
            <a:off x="15280865" y="1866900"/>
            <a:ext cx="587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15875521" y="571079"/>
            <a:ext cx="2183880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아이콘 삽입 </a:t>
            </a:r>
            <a:r>
              <a:rPr lang="en-US" altLang="ko-KR" dirty="0"/>
              <a:t>+ </a:t>
            </a:r>
            <a:r>
              <a:rPr lang="ko-KR" altLang="en-US" dirty="0" err="1"/>
              <a:t>메뉴바</a:t>
            </a:r>
            <a:r>
              <a:rPr lang="en-US" altLang="ko-KR" dirty="0"/>
              <a:t>(</a:t>
            </a:r>
            <a:r>
              <a:rPr lang="ko-KR" altLang="en-US" dirty="0"/>
              <a:t>여행 종류</a:t>
            </a:r>
            <a:r>
              <a:rPr lang="en-US" altLang="ko-KR" dirty="0"/>
              <a:t>) + </a:t>
            </a:r>
            <a:r>
              <a:rPr lang="ko-KR" altLang="en-US" dirty="0" err="1"/>
              <a:t>검색창</a:t>
            </a:r>
            <a:r>
              <a:rPr lang="en-US" altLang="ko-KR" dirty="0"/>
              <a:t>+ </a:t>
            </a:r>
            <a:r>
              <a:rPr lang="ko-KR" altLang="en-US" dirty="0"/>
              <a:t>돋보기 아이콘과 햄버거 아이콘 구현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4EDF3E-6DD0-140D-B0A7-E576C8D524B2}"/>
              </a:ext>
            </a:extLst>
          </p:cNvPr>
          <p:cNvSpPr/>
          <p:nvPr/>
        </p:nvSpPr>
        <p:spPr>
          <a:xfrm>
            <a:off x="762000" y="3314620"/>
            <a:ext cx="14706600" cy="1550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A63160-BCBB-6122-62E6-E1E6A4C4E184}"/>
              </a:ext>
            </a:extLst>
          </p:cNvPr>
          <p:cNvSpPr/>
          <p:nvPr/>
        </p:nvSpPr>
        <p:spPr>
          <a:xfrm>
            <a:off x="3725779" y="5422017"/>
            <a:ext cx="11379626" cy="4540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E4EDF6-70C6-512E-F0E3-674F4C939189}"/>
              </a:ext>
            </a:extLst>
          </p:cNvPr>
          <p:cNvCxnSpPr>
            <a:cxnSpLocks/>
          </p:cNvCxnSpPr>
          <p:nvPr/>
        </p:nvCxnSpPr>
        <p:spPr>
          <a:xfrm>
            <a:off x="15403307" y="4076700"/>
            <a:ext cx="587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5D7172-7408-C156-3590-8A937B76A70F}"/>
              </a:ext>
            </a:extLst>
          </p:cNvPr>
          <p:cNvSpPr txBox="1"/>
          <p:nvPr/>
        </p:nvSpPr>
        <p:spPr>
          <a:xfrm>
            <a:off x="16104120" y="3295324"/>
            <a:ext cx="1955281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상품 필터 구현 </a:t>
            </a:r>
            <a:r>
              <a:rPr lang="en-US" altLang="ko-KR" dirty="0"/>
              <a:t>+ sticky </a:t>
            </a:r>
            <a:r>
              <a:rPr lang="ko-KR" altLang="en-US" dirty="0"/>
              <a:t>사용하여 스크롤 시 </a:t>
            </a:r>
            <a:r>
              <a:rPr lang="ko-KR" altLang="en-US" dirty="0" err="1"/>
              <a:t>뷰포트</a:t>
            </a:r>
            <a:r>
              <a:rPr lang="ko-KR" altLang="en-US" dirty="0"/>
              <a:t> 위쪽에 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관련자료</a:t>
            </a: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6BE8BCB9-5593-7ACA-E98B-460A000BB5C8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754E5072-1BF4-9AC3-7556-2D91AD22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52B84D-1E8B-394B-FE11-72A06A3BC511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27FFE7-0430-4FF1-E362-6D8657057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9"/>
          <a:stretch/>
        </p:blipFill>
        <p:spPr>
          <a:xfrm>
            <a:off x="2450005" y="729133"/>
            <a:ext cx="15699105" cy="91517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61E3A1-8166-1DB3-D132-539C37B7FC11}"/>
              </a:ext>
            </a:extLst>
          </p:cNvPr>
          <p:cNvSpPr/>
          <p:nvPr/>
        </p:nvSpPr>
        <p:spPr>
          <a:xfrm>
            <a:off x="2588895" y="1104900"/>
            <a:ext cx="2973705" cy="7162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D030ED-7A5D-6986-A6C6-6925EA295DE4}"/>
              </a:ext>
            </a:extLst>
          </p:cNvPr>
          <p:cNvSpPr/>
          <p:nvPr/>
        </p:nvSpPr>
        <p:spPr>
          <a:xfrm>
            <a:off x="4572001" y="1198543"/>
            <a:ext cx="685800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AD81370-77E0-007B-9231-C4DB6D3F1356}"/>
              </a:ext>
            </a:extLst>
          </p:cNvPr>
          <p:cNvCxnSpPr>
            <a:cxnSpLocks/>
          </p:cNvCxnSpPr>
          <p:nvPr/>
        </p:nvCxnSpPr>
        <p:spPr>
          <a:xfrm rot="5400000">
            <a:off x="1393050" y="5317300"/>
            <a:ext cx="1578750" cy="773950"/>
          </a:xfrm>
          <a:prstGeom prst="bentConnector3">
            <a:avLst>
              <a:gd name="adj1" fmla="val -2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A68A22-D451-AA2A-1394-8AEAAC661C65}"/>
              </a:ext>
            </a:extLst>
          </p:cNvPr>
          <p:cNvSpPr txBox="1"/>
          <p:nvPr/>
        </p:nvSpPr>
        <p:spPr>
          <a:xfrm>
            <a:off x="103118" y="3395876"/>
            <a:ext cx="2446786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버튼을 누르면 </a:t>
            </a:r>
            <a:r>
              <a:rPr lang="en-US" altLang="ko-KR" dirty="0"/>
              <a:t>–</a:t>
            </a:r>
            <a:r>
              <a:rPr lang="ko-KR" altLang="en-US" dirty="0"/>
              <a:t>로 바뀌고 다른 콘텐츠 펼쳐지기</a:t>
            </a:r>
            <a:endParaRPr lang="en-US" altLang="ko-KR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64CCBBA-794A-0028-F9E0-9EFE3858899E}"/>
              </a:ext>
            </a:extLst>
          </p:cNvPr>
          <p:cNvCxnSpPr/>
          <p:nvPr/>
        </p:nvCxnSpPr>
        <p:spPr>
          <a:xfrm flipH="1">
            <a:off x="1524000" y="1494622"/>
            <a:ext cx="3048000" cy="1743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B2A671-71E0-0001-41B5-FC614B5AF84B}"/>
              </a:ext>
            </a:extLst>
          </p:cNvPr>
          <p:cNvSpPr txBox="1"/>
          <p:nvPr/>
        </p:nvSpPr>
        <p:spPr>
          <a:xfrm>
            <a:off x="64127" y="6615723"/>
            <a:ext cx="2446786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list</a:t>
            </a:r>
            <a:r>
              <a:rPr lang="ko-KR" altLang="en-US" dirty="0"/>
              <a:t>마다 펼쳐지는 콘텐츠 다르게 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스크롤하면 </a:t>
            </a:r>
            <a:r>
              <a:rPr lang="en-US" altLang="ko-KR" dirty="0"/>
              <a:t>nav</a:t>
            </a:r>
            <a:r>
              <a:rPr lang="ko-KR" altLang="en-US" dirty="0"/>
              <a:t>바는 고정되게 하기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0BBC53-0F21-FC97-46F4-3AF0306047FF}"/>
              </a:ext>
            </a:extLst>
          </p:cNvPr>
          <p:cNvSpPr/>
          <p:nvPr/>
        </p:nvSpPr>
        <p:spPr>
          <a:xfrm>
            <a:off x="5640582" y="1108364"/>
            <a:ext cx="12266418" cy="8922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134D61-DD15-BB15-E09F-1C66669256F7}"/>
              </a:ext>
            </a:extLst>
          </p:cNvPr>
          <p:cNvCxnSpPr/>
          <p:nvPr/>
        </p:nvCxnSpPr>
        <p:spPr>
          <a:xfrm flipH="1">
            <a:off x="3886200" y="9258300"/>
            <a:ext cx="17543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A4B266-FB09-BE6B-84A0-77C83408426C}"/>
              </a:ext>
            </a:extLst>
          </p:cNvPr>
          <p:cNvSpPr txBox="1"/>
          <p:nvPr/>
        </p:nvSpPr>
        <p:spPr>
          <a:xfrm>
            <a:off x="1342615" y="8741597"/>
            <a:ext cx="2417478" cy="1200329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상품 설명</a:t>
            </a:r>
            <a:r>
              <a:rPr lang="en-US" altLang="ko-KR" dirty="0"/>
              <a:t>(max 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상품 클릭하면 </a:t>
            </a:r>
            <a:r>
              <a:rPr lang="en-US" altLang="ko-KR" dirty="0" err="1"/>
              <a:t>index.php</a:t>
            </a:r>
            <a:r>
              <a:rPr lang="ko-KR" altLang="en-US" dirty="0"/>
              <a:t>로 가기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10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index.php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 descr="스크린샷, 텍스트, 도표, 직사각형이(가) 표시된 사진&#10;&#10;자동 생성된 설명">
            <a:extLst>
              <a:ext uri="{FF2B5EF4-FFF2-40B4-BE49-F238E27FC236}">
                <a16:creationId xmlns:a16="http://schemas.microsoft.com/office/drawing/2014/main" id="{D141B53F-C737-2705-C09A-CD6E5DAD6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04282"/>
            <a:ext cx="14020800" cy="8601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FA6188-68EA-CA15-4696-F5B0BB84BDC9}"/>
              </a:ext>
            </a:extLst>
          </p:cNvPr>
          <p:cNvSpPr/>
          <p:nvPr/>
        </p:nvSpPr>
        <p:spPr>
          <a:xfrm>
            <a:off x="1" y="960121"/>
            <a:ext cx="243840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81917-5412-4006-4A00-02565748FF08}"/>
              </a:ext>
            </a:extLst>
          </p:cNvPr>
          <p:cNvSpPr txBox="1"/>
          <p:nvPr/>
        </p:nvSpPr>
        <p:spPr>
          <a:xfrm flipH="1">
            <a:off x="438273" y="2301842"/>
            <a:ext cx="2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로그인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안된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A824FA-36C7-E605-0CEA-34D220036A5A}"/>
              </a:ext>
            </a:extLst>
          </p:cNvPr>
          <p:cNvSpPr/>
          <p:nvPr/>
        </p:nvSpPr>
        <p:spPr>
          <a:xfrm>
            <a:off x="4267198" y="2732736"/>
            <a:ext cx="4648201" cy="66779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8B66747-5A8B-6EB0-F0EF-B2E9EA6D06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915399" y="4991100"/>
            <a:ext cx="1524001" cy="108061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EB7C7B-805F-4D63-F08F-7D0BFD103E51}"/>
              </a:ext>
            </a:extLst>
          </p:cNvPr>
          <p:cNvSpPr txBox="1"/>
          <p:nvPr/>
        </p:nvSpPr>
        <p:spPr>
          <a:xfrm>
            <a:off x="10611119" y="4529435"/>
            <a:ext cx="2952481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상품 개수 </a:t>
            </a:r>
            <a:r>
              <a:rPr lang="en-US" altLang="ko-KR" dirty="0"/>
              <a:t>max 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travel.html</a:t>
            </a:r>
            <a:r>
              <a:rPr lang="ko-KR" altLang="en-US" dirty="0"/>
              <a:t>에서 상품 클릭</a:t>
            </a:r>
            <a:r>
              <a:rPr lang="en-US" altLang="ko-KR" dirty="0"/>
              <a:t> -&gt; </a:t>
            </a:r>
            <a:r>
              <a:rPr lang="en-US" altLang="ko-KR" dirty="0" err="1"/>
              <a:t>index.php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359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931BC9-3721-A6FE-CE2C-5AB52D57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8" y="1283259"/>
            <a:ext cx="13848969" cy="8496300"/>
          </a:xfrm>
          <a:prstGeom prst="rect">
            <a:avLst/>
          </a:prstGeom>
        </p:spPr>
      </p:pic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index.php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FA6188-68EA-CA15-4696-F5B0BB84BDC9}"/>
              </a:ext>
            </a:extLst>
          </p:cNvPr>
          <p:cNvSpPr/>
          <p:nvPr/>
        </p:nvSpPr>
        <p:spPr>
          <a:xfrm>
            <a:off x="1" y="1169613"/>
            <a:ext cx="7010400" cy="857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81917-5412-4006-4A00-02565748FF08}"/>
              </a:ext>
            </a:extLst>
          </p:cNvPr>
          <p:cNvSpPr txBox="1"/>
          <p:nvPr/>
        </p:nvSpPr>
        <p:spPr>
          <a:xfrm flipH="1">
            <a:off x="438273" y="2301842"/>
            <a:ext cx="28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로그인된</a:t>
            </a:r>
            <a:r>
              <a:rPr lang="ko-KR" altLang="en-US" dirty="0">
                <a:solidFill>
                  <a:srgbClr val="FF0000"/>
                </a:solidFill>
              </a:rPr>
              <a:t> 상태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A824FA-36C7-E605-0CEA-34D220036A5A}"/>
              </a:ext>
            </a:extLst>
          </p:cNvPr>
          <p:cNvSpPr/>
          <p:nvPr/>
        </p:nvSpPr>
        <p:spPr>
          <a:xfrm>
            <a:off x="4267198" y="2732736"/>
            <a:ext cx="4648201" cy="66779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8B66747-5A8B-6EB0-F0EF-B2E9EA6D06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915399" y="4991100"/>
            <a:ext cx="1524001" cy="108061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EB7C7B-805F-4D63-F08F-7D0BFD103E51}"/>
              </a:ext>
            </a:extLst>
          </p:cNvPr>
          <p:cNvSpPr txBox="1"/>
          <p:nvPr/>
        </p:nvSpPr>
        <p:spPr>
          <a:xfrm>
            <a:off x="10611119" y="4529435"/>
            <a:ext cx="2952481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상품 개수 </a:t>
            </a:r>
            <a:r>
              <a:rPr lang="en-US" altLang="ko-KR" dirty="0"/>
              <a:t>max 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travel.html</a:t>
            </a:r>
            <a:r>
              <a:rPr lang="ko-KR" altLang="en-US" dirty="0"/>
              <a:t>에서 상품 클릭</a:t>
            </a:r>
            <a:r>
              <a:rPr lang="en-US" altLang="ko-KR" dirty="0"/>
              <a:t> -&gt; </a:t>
            </a:r>
            <a:r>
              <a:rPr lang="en-US" altLang="ko-KR" dirty="0" err="1"/>
              <a:t>index.php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663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B7C1D56-4702-F8A6-299B-FB1A189E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9"/>
          <a:stretch/>
        </p:blipFill>
        <p:spPr>
          <a:xfrm>
            <a:off x="2667000" y="1333500"/>
            <a:ext cx="12673186" cy="79538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signup.php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B7C7B-805F-4D63-F08F-7D0BFD103E51}"/>
              </a:ext>
            </a:extLst>
          </p:cNvPr>
          <p:cNvSpPr txBox="1"/>
          <p:nvPr/>
        </p:nvSpPr>
        <p:spPr>
          <a:xfrm>
            <a:off x="10611119" y="4529435"/>
            <a:ext cx="5543281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-&gt;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전화번호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498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B4413D-78FF-E35D-04FB-268637AB9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4" t="269" r="1829" b="16126"/>
          <a:stretch/>
        </p:blipFill>
        <p:spPr>
          <a:xfrm>
            <a:off x="3476783" y="2781300"/>
            <a:ext cx="11334434" cy="6400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signin.php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B7C7B-805F-4D63-F08F-7D0BFD103E51}"/>
              </a:ext>
            </a:extLst>
          </p:cNvPr>
          <p:cNvSpPr txBox="1"/>
          <p:nvPr/>
        </p:nvSpPr>
        <p:spPr>
          <a:xfrm>
            <a:off x="13792200" y="5608904"/>
            <a:ext cx="3581400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로그인 </a:t>
            </a:r>
            <a:r>
              <a:rPr lang="en-US" altLang="ko-KR" dirty="0"/>
              <a:t>: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77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8237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addpackage.php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C7EC9A-D37F-DA28-DF1F-AD99AC9C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81100"/>
            <a:ext cx="13717905" cy="8415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58CDD-1E3E-8BD3-181C-1D0C012CA460}"/>
              </a:ext>
            </a:extLst>
          </p:cNvPr>
          <p:cNvSpPr txBox="1"/>
          <p:nvPr/>
        </p:nvSpPr>
        <p:spPr>
          <a:xfrm>
            <a:off x="13411200" y="5608904"/>
            <a:ext cx="4572000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여행상품 예약 </a:t>
            </a:r>
            <a:r>
              <a:rPr lang="en-US" altLang="ko-KR" dirty="0"/>
              <a:t>: </a:t>
            </a:r>
            <a:r>
              <a:rPr lang="ko-KR" altLang="en-US" dirty="0"/>
              <a:t>상품선택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출발일 선택</a:t>
            </a:r>
            <a:r>
              <a:rPr lang="en-US" altLang="ko-KR" dirty="0"/>
              <a:t>, </a:t>
            </a:r>
            <a:r>
              <a:rPr lang="ko-KR" altLang="en-US" dirty="0"/>
              <a:t>도착일 선택</a:t>
            </a:r>
            <a:r>
              <a:rPr lang="en-US" altLang="ko-KR" dirty="0"/>
              <a:t>, </a:t>
            </a:r>
            <a:r>
              <a:rPr lang="ko-KR" altLang="en-US" dirty="0"/>
              <a:t>항공사 선택</a:t>
            </a:r>
            <a:r>
              <a:rPr lang="en-US" altLang="ko-KR" dirty="0"/>
              <a:t>, </a:t>
            </a:r>
            <a:r>
              <a:rPr lang="ko-KR" altLang="en-US" dirty="0"/>
              <a:t>좌석등급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309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0" y="-43537"/>
            <a:ext cx="18282481" cy="967297"/>
            <a:chOff x="0" y="-43537"/>
            <a:chExt cx="18282481" cy="125609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B1EC9-0F8B-2F60-F807-321D4B537B3F}"/>
              </a:ext>
            </a:extLst>
          </p:cNvPr>
          <p:cNvSpPr txBox="1"/>
          <p:nvPr/>
        </p:nvSpPr>
        <p:spPr>
          <a:xfrm flipH="1">
            <a:off x="663221" y="271320"/>
            <a:ext cx="139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C3A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E6D331-0D45-2C31-2931-AE48B1787927}"/>
              </a:ext>
            </a:extLst>
          </p:cNvPr>
          <p:cNvGrpSpPr/>
          <p:nvPr/>
        </p:nvGrpSpPr>
        <p:grpSpPr>
          <a:xfrm>
            <a:off x="2895600" y="2324100"/>
            <a:ext cx="2891680" cy="719961"/>
            <a:chOff x="1223120" y="2130634"/>
            <a:chExt cx="3425080" cy="8994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1F79F-D0D8-4435-019A-8DAEB9E98EBC}"/>
                </a:ext>
              </a:extLst>
            </p:cNvPr>
            <p:cNvSpPr txBox="1"/>
            <p:nvPr/>
          </p:nvSpPr>
          <p:spPr>
            <a:xfrm>
              <a:off x="2484254" y="2327375"/>
              <a:ext cx="1188962" cy="49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5D69FB8C-CC1D-9B79-2BD2-B9179D2BD720}"/>
                </a:ext>
              </a:extLst>
            </p:cNvPr>
            <p:cNvSpPr/>
            <p:nvPr/>
          </p:nvSpPr>
          <p:spPr>
            <a:xfrm>
              <a:off x="1223120" y="2130634"/>
              <a:ext cx="3425080" cy="899491"/>
            </a:xfrm>
            <a:prstGeom prst="flowChartTerminator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88056F7-4DFB-39F2-0668-C2B103762DD5}"/>
              </a:ext>
            </a:extLst>
          </p:cNvPr>
          <p:cNvGrpSpPr/>
          <p:nvPr/>
        </p:nvGrpSpPr>
        <p:grpSpPr>
          <a:xfrm>
            <a:off x="7237956" y="2364948"/>
            <a:ext cx="3201444" cy="719961"/>
            <a:chOff x="1223120" y="2130634"/>
            <a:chExt cx="3425080" cy="8994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0AFF0D-5B57-B7A1-CAFA-E6935CA07ABE}"/>
                </a:ext>
              </a:extLst>
            </p:cNvPr>
            <p:cNvSpPr txBox="1"/>
            <p:nvPr/>
          </p:nvSpPr>
          <p:spPr>
            <a:xfrm>
              <a:off x="1762485" y="2366789"/>
              <a:ext cx="2616779" cy="49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관련 자료</a:t>
              </a:r>
            </a:p>
          </p:txBody>
        </p:sp>
        <p:sp>
          <p:nvSpPr>
            <p:cNvPr id="31" name="순서도: 수행의 시작/종료 30">
              <a:extLst>
                <a:ext uri="{FF2B5EF4-FFF2-40B4-BE49-F238E27FC236}">
                  <a16:creationId xmlns:a16="http://schemas.microsoft.com/office/drawing/2014/main" id="{7910C489-A01C-F262-2F80-E7CDCC91E1C4}"/>
                </a:ext>
              </a:extLst>
            </p:cNvPr>
            <p:cNvSpPr/>
            <p:nvPr/>
          </p:nvSpPr>
          <p:spPr>
            <a:xfrm>
              <a:off x="1223120" y="2130634"/>
              <a:ext cx="3425080" cy="899491"/>
            </a:xfrm>
            <a:prstGeom prst="flowChartTerminator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D1023C0-38BA-44A6-FC5A-B4A30C0A6595}"/>
              </a:ext>
            </a:extLst>
          </p:cNvPr>
          <p:cNvSpPr txBox="1"/>
          <p:nvPr/>
        </p:nvSpPr>
        <p:spPr>
          <a:xfrm>
            <a:off x="2562402" y="3296550"/>
            <a:ext cx="388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주제</a:t>
            </a:r>
            <a:r>
              <a:rPr lang="en-US" altLang="ko-KR" dirty="0">
                <a:solidFill>
                  <a:schemeClr val="bg1"/>
                </a:solidFill>
              </a:rPr>
              <a:t> / </a:t>
            </a:r>
            <a:r>
              <a:rPr lang="ko-KR" altLang="en-US" dirty="0">
                <a:solidFill>
                  <a:schemeClr val="bg1"/>
                </a:solidFill>
              </a:rPr>
              <a:t>기능요약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기획일정 등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A80E08-B4E2-42C2-197B-191C929C63EE}"/>
              </a:ext>
            </a:extLst>
          </p:cNvPr>
          <p:cNvSpPr txBox="1"/>
          <p:nvPr/>
        </p:nvSpPr>
        <p:spPr>
          <a:xfrm>
            <a:off x="7275298" y="3420620"/>
            <a:ext cx="464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노랑풍선 웹사이트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디자인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모두투어 웹사이트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디자인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9E790B64-E23B-E337-3BED-EE24FB59BB4D}"/>
              </a:ext>
            </a:extLst>
          </p:cNvPr>
          <p:cNvSpPr/>
          <p:nvPr/>
        </p:nvSpPr>
        <p:spPr>
          <a:xfrm>
            <a:off x="3087746" y="6925541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A068B-FFD2-A865-3479-6BE35CAE6A8D}"/>
              </a:ext>
            </a:extLst>
          </p:cNvPr>
          <p:cNvSpPr txBox="1"/>
          <p:nvPr/>
        </p:nvSpPr>
        <p:spPr>
          <a:xfrm>
            <a:off x="3690258" y="712530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4553F336-32AC-E5D3-7A88-9433A0248937}"/>
              </a:ext>
            </a:extLst>
          </p:cNvPr>
          <p:cNvSpPr/>
          <p:nvPr/>
        </p:nvSpPr>
        <p:spPr>
          <a:xfrm>
            <a:off x="7600303" y="6914816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6AA019-D385-2E48-33B1-60372C3A9E31}"/>
              </a:ext>
            </a:extLst>
          </p:cNvPr>
          <p:cNvSpPr txBox="1"/>
          <p:nvPr/>
        </p:nvSpPr>
        <p:spPr>
          <a:xfrm>
            <a:off x="8299164" y="7067330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구현결과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4357E-0393-1BF9-EA09-9221D05756B6}"/>
              </a:ext>
            </a:extLst>
          </p:cNvPr>
          <p:cNvSpPr txBox="1"/>
          <p:nvPr/>
        </p:nvSpPr>
        <p:spPr>
          <a:xfrm>
            <a:off x="3309258" y="7805427"/>
            <a:ext cx="285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페이지 별 </a:t>
            </a:r>
            <a:r>
              <a:rPr lang="en-US" altLang="ko-KR" dirty="0">
                <a:solidFill>
                  <a:schemeClr val="bg1"/>
                </a:solidFill>
              </a:rPr>
              <a:t>+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FFBEC6-0EBE-A1F2-982C-10839A6CAE7A}"/>
              </a:ext>
            </a:extLst>
          </p:cNvPr>
          <p:cNvSpPr txBox="1"/>
          <p:nvPr/>
        </p:nvSpPr>
        <p:spPr>
          <a:xfrm>
            <a:off x="7952725" y="7750631"/>
            <a:ext cx="285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페이지 별 </a:t>
            </a:r>
            <a:r>
              <a:rPr lang="en-US" altLang="ko-KR" dirty="0">
                <a:solidFill>
                  <a:schemeClr val="bg1"/>
                </a:solidFill>
              </a:rPr>
              <a:t>+ description</a:t>
            </a: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F5D60BFD-9919-2843-BFAF-32BD0E727792}"/>
              </a:ext>
            </a:extLst>
          </p:cNvPr>
          <p:cNvSpPr/>
          <p:nvPr/>
        </p:nvSpPr>
        <p:spPr>
          <a:xfrm>
            <a:off x="12240834" y="6924026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024DC8-A4AB-BEA7-6860-BE1D7444C77A}"/>
              </a:ext>
            </a:extLst>
          </p:cNvPr>
          <p:cNvSpPr txBox="1"/>
          <p:nvPr/>
        </p:nvSpPr>
        <p:spPr>
          <a:xfrm>
            <a:off x="13085795" y="708903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5E1CC0-5471-3D66-8C26-A1786B940A9F}"/>
              </a:ext>
            </a:extLst>
          </p:cNvPr>
          <p:cNvSpPr txBox="1"/>
          <p:nvPr/>
        </p:nvSpPr>
        <p:spPr>
          <a:xfrm>
            <a:off x="12025537" y="7815613"/>
            <a:ext cx="42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프로젝트를 진행하면서 느낀 소감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88608C7-2E2B-FAA5-947E-20B4C2E7379E}"/>
              </a:ext>
            </a:extLst>
          </p:cNvPr>
          <p:cNvCxnSpPr/>
          <p:nvPr/>
        </p:nvCxnSpPr>
        <p:spPr>
          <a:xfrm>
            <a:off x="6100469" y="2669966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F08814-4C32-5870-BCE2-56A176E542D9}"/>
              </a:ext>
            </a:extLst>
          </p:cNvPr>
          <p:cNvCxnSpPr/>
          <p:nvPr/>
        </p:nvCxnSpPr>
        <p:spPr>
          <a:xfrm>
            <a:off x="10921681" y="2641983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D34C73F-A1E8-74C2-4B8C-2C0BB7797FF9}"/>
              </a:ext>
            </a:extLst>
          </p:cNvPr>
          <p:cNvCxnSpPr/>
          <p:nvPr/>
        </p:nvCxnSpPr>
        <p:spPr>
          <a:xfrm>
            <a:off x="6358134" y="7267385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F603BD5B-145D-3BDA-3E94-A996A6FC4906}"/>
              </a:ext>
            </a:extLst>
          </p:cNvPr>
          <p:cNvCxnSpPr/>
          <p:nvPr/>
        </p:nvCxnSpPr>
        <p:spPr>
          <a:xfrm>
            <a:off x="10921681" y="7261631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468135C-EC2D-5907-760C-45CEC3D2C102}"/>
              </a:ext>
            </a:extLst>
          </p:cNvPr>
          <p:cNvSpPr/>
          <p:nvPr/>
        </p:nvSpPr>
        <p:spPr>
          <a:xfrm>
            <a:off x="12083036" y="2361484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E3E67-C1B6-3194-4E93-43229B6F6983}"/>
              </a:ext>
            </a:extLst>
          </p:cNvPr>
          <p:cNvSpPr txBox="1"/>
          <p:nvPr/>
        </p:nvSpPr>
        <p:spPr>
          <a:xfrm>
            <a:off x="12685548" y="2561243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구조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6CEAC-D7AD-A0EB-535D-458FA56DA482}"/>
              </a:ext>
            </a:extLst>
          </p:cNvPr>
          <p:cNvSpPr txBox="1"/>
          <p:nvPr/>
        </p:nvSpPr>
        <p:spPr>
          <a:xfrm>
            <a:off x="12240834" y="3419167"/>
            <a:ext cx="3227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사이트 맵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데이터베이스 설계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기능흐름도 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8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8BA94F70-114F-8EA4-5FBF-FA76590133AD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650EDC-071C-0EF6-C1CE-076322B2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D99F11-2B41-B17A-77F0-699D5DED9C4B}"/>
              </a:ext>
            </a:extLst>
          </p:cNvPr>
          <p:cNvSpPr txBox="1"/>
          <p:nvPr/>
        </p:nvSpPr>
        <p:spPr>
          <a:xfrm>
            <a:off x="415413" y="8237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addpackage.php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C7EC9A-D37F-DA28-DF1F-AD99AC9C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81100"/>
            <a:ext cx="13717905" cy="8415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58CDD-1E3E-8BD3-181C-1D0C012CA460}"/>
              </a:ext>
            </a:extLst>
          </p:cNvPr>
          <p:cNvSpPr txBox="1"/>
          <p:nvPr/>
        </p:nvSpPr>
        <p:spPr>
          <a:xfrm>
            <a:off x="13411200" y="5608904"/>
            <a:ext cx="4572000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여행상품 예약 </a:t>
            </a:r>
            <a:r>
              <a:rPr lang="en-US" altLang="ko-KR" dirty="0"/>
              <a:t>: </a:t>
            </a:r>
            <a:r>
              <a:rPr lang="ko-KR" altLang="en-US" dirty="0"/>
              <a:t>상품선택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출발일 선택</a:t>
            </a:r>
            <a:r>
              <a:rPr lang="en-US" altLang="ko-KR" dirty="0"/>
              <a:t>, </a:t>
            </a:r>
            <a:r>
              <a:rPr lang="ko-KR" altLang="en-US" dirty="0"/>
              <a:t>도착일 선택</a:t>
            </a:r>
            <a:r>
              <a:rPr lang="en-US" altLang="ko-KR" dirty="0"/>
              <a:t>, </a:t>
            </a:r>
            <a:r>
              <a:rPr lang="ko-KR" altLang="en-US" dirty="0"/>
              <a:t>항공사 선택</a:t>
            </a:r>
            <a:r>
              <a:rPr lang="en-US" altLang="ko-KR" dirty="0"/>
              <a:t>, </a:t>
            </a:r>
            <a:r>
              <a:rPr lang="ko-KR" altLang="en-US" dirty="0"/>
              <a:t>좌석등급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718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13AE0-3DDA-C391-3C79-13813400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38300"/>
            <a:ext cx="12619863" cy="77422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1007">
            <a:extLst>
              <a:ext uri="{FF2B5EF4-FFF2-40B4-BE49-F238E27FC236}">
                <a16:creationId xmlns:a16="http://schemas.microsoft.com/office/drawing/2014/main" id="{2C9E52C7-DE0F-5345-546C-0AD16552A675}"/>
              </a:ext>
            </a:extLst>
          </p:cNvPr>
          <p:cNvGrpSpPr/>
          <p:nvPr/>
        </p:nvGrpSpPr>
        <p:grpSpPr>
          <a:xfrm>
            <a:off x="0" y="-85101"/>
            <a:ext cx="4572000" cy="681231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25499B46-5B6A-2DE2-41DE-5190A9D8D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15824E-F538-EC6C-5357-4480CB491111}"/>
              </a:ext>
            </a:extLst>
          </p:cNvPr>
          <p:cNvSpPr txBox="1"/>
          <p:nvPr/>
        </p:nvSpPr>
        <p:spPr>
          <a:xfrm>
            <a:off x="190500" y="5545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showpackage.php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5FAE2-C903-31C7-A2E8-9906F96BF2FA}"/>
              </a:ext>
            </a:extLst>
          </p:cNvPr>
          <p:cNvSpPr txBox="1"/>
          <p:nvPr/>
        </p:nvSpPr>
        <p:spPr>
          <a:xfrm>
            <a:off x="13411200" y="5608904"/>
            <a:ext cx="4572000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예약된 여행 상품 확인 </a:t>
            </a:r>
            <a:r>
              <a:rPr lang="en-US" altLang="ko-KR" dirty="0"/>
              <a:t>: </a:t>
            </a:r>
            <a:r>
              <a:rPr lang="ko-KR" altLang="en-US" dirty="0"/>
              <a:t>상품선택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출발일 선택</a:t>
            </a:r>
            <a:r>
              <a:rPr lang="en-US" altLang="ko-KR" dirty="0"/>
              <a:t>, </a:t>
            </a:r>
            <a:r>
              <a:rPr lang="ko-KR" altLang="en-US" dirty="0"/>
              <a:t>도착일 선택</a:t>
            </a:r>
            <a:r>
              <a:rPr lang="en-US" altLang="ko-KR" dirty="0"/>
              <a:t>, </a:t>
            </a:r>
            <a:r>
              <a:rPr lang="ko-KR" altLang="en-US" dirty="0"/>
              <a:t>항공사 선택</a:t>
            </a:r>
            <a:r>
              <a:rPr lang="en-US" altLang="ko-KR" dirty="0"/>
              <a:t>, </a:t>
            </a:r>
            <a:r>
              <a:rPr lang="ko-KR" altLang="en-US" dirty="0"/>
              <a:t>좌석등급 선택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127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A169C2DE-25DF-A055-8128-1DFCEB463032}"/>
              </a:ext>
            </a:extLst>
          </p:cNvPr>
          <p:cNvGrpSpPr/>
          <p:nvPr/>
        </p:nvGrpSpPr>
        <p:grpSpPr>
          <a:xfrm>
            <a:off x="0" y="-85101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71B8A38F-B7AE-7B7E-7CA6-5336946A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13EDBB-108D-E9ED-7362-8830BED3B06A}"/>
              </a:ext>
            </a:extLst>
          </p:cNvPr>
          <p:cNvSpPr txBox="1"/>
          <p:nvPr/>
        </p:nvSpPr>
        <p:spPr>
          <a:xfrm>
            <a:off x="381000" y="41604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signmodify.php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6E6DB-E5D5-090F-06FB-6A1AD0F9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57300"/>
            <a:ext cx="14283690" cy="876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5C82D-93BF-E872-D637-E986C025206A}"/>
              </a:ext>
            </a:extLst>
          </p:cNvPr>
          <p:cNvSpPr txBox="1"/>
          <p:nvPr/>
        </p:nvSpPr>
        <p:spPr>
          <a:xfrm>
            <a:off x="11430000" y="2019300"/>
            <a:ext cx="5867400" cy="372796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 </a:t>
            </a:r>
            <a:r>
              <a:rPr lang="en-US" altLang="ko-KR" dirty="0"/>
              <a:t>: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전화번호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609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CD989D-16EB-37C8-7C9E-189B5F65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2" b="5555"/>
          <a:stretch/>
        </p:blipFill>
        <p:spPr>
          <a:xfrm>
            <a:off x="685800" y="2297883"/>
            <a:ext cx="14442641" cy="70420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685800" y="2841290"/>
            <a:ext cx="14249400" cy="54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2671795" y="5330536"/>
            <a:ext cx="2586005" cy="1946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9677400" y="1094616"/>
            <a:ext cx="2681459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Bootstrap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Headers</a:t>
            </a:r>
            <a:r>
              <a:rPr lang="ko-KR" altLang="en-US" dirty="0">
                <a:solidFill>
                  <a:schemeClr val="bg1"/>
                </a:solidFill>
              </a:rPr>
              <a:t>를 사용하여 노란색 배경인 첫 번째 바 구현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5383822" y="4849796"/>
            <a:ext cx="6115765" cy="341632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Html </a:t>
            </a:r>
            <a:r>
              <a:rPr lang="ko-KR" altLang="en-US" dirty="0">
                <a:solidFill>
                  <a:schemeClr val="bg1"/>
                </a:solidFill>
              </a:rPr>
              <a:t>상에서 상품의 사진마다 </a:t>
            </a:r>
            <a:r>
              <a:rPr lang="en-US" altLang="ko-KR" dirty="0" err="1">
                <a:solidFill>
                  <a:schemeClr val="bg1"/>
                </a:solidFill>
              </a:rPr>
              <a:t>img</a:t>
            </a:r>
            <a:r>
              <a:rPr lang="ko-KR" altLang="en-US" dirty="0">
                <a:solidFill>
                  <a:schemeClr val="bg1"/>
                </a:solidFill>
              </a:rPr>
              <a:t>태그를 사용하여 각 여행상품 별 </a:t>
            </a:r>
            <a:r>
              <a:rPr lang="ko-KR" altLang="en-US" dirty="0" err="1">
                <a:solidFill>
                  <a:schemeClr val="bg1"/>
                </a:solidFill>
              </a:rPr>
              <a:t>대표이미지</a:t>
            </a:r>
            <a:r>
              <a:rPr lang="ko-KR" altLang="en-US" dirty="0">
                <a:solidFill>
                  <a:schemeClr val="bg1"/>
                </a:solidFill>
              </a:rPr>
              <a:t> 삽입 후 각 상품 </a:t>
            </a:r>
            <a:r>
              <a:rPr lang="en-US" altLang="ko-KR" dirty="0">
                <a:solidFill>
                  <a:schemeClr val="bg1"/>
                </a:solidFill>
              </a:rPr>
              <a:t>div</a:t>
            </a:r>
            <a:r>
              <a:rPr lang="ko-KR" altLang="en-US" dirty="0">
                <a:solidFill>
                  <a:schemeClr val="bg1"/>
                </a:solidFill>
              </a:rPr>
              <a:t>마다 </a:t>
            </a:r>
            <a:r>
              <a:rPr lang="en-US" altLang="ko-KR" dirty="0">
                <a:solidFill>
                  <a:schemeClr val="bg1"/>
                </a:solidFill>
              </a:rPr>
              <a:t>‘carousel’ id</a:t>
            </a:r>
            <a:r>
              <a:rPr lang="ko-KR" altLang="en-US" dirty="0">
                <a:solidFill>
                  <a:schemeClr val="bg1"/>
                </a:solidFill>
              </a:rPr>
              <a:t>값을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 err="1">
                <a:solidFill>
                  <a:schemeClr val="bg1"/>
                </a:solidFill>
              </a:rPr>
              <a:t>jquery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라이브러리 상에서</a:t>
            </a:r>
            <a:r>
              <a:rPr lang="en-US" altLang="ko-KR" dirty="0">
                <a:solidFill>
                  <a:schemeClr val="bg1"/>
                </a:solidFill>
              </a:rPr>
              <a:t> #carousel</a:t>
            </a:r>
            <a:r>
              <a:rPr lang="ko-KR" altLang="en-US" dirty="0">
                <a:solidFill>
                  <a:schemeClr val="bg1"/>
                </a:solidFill>
              </a:rPr>
              <a:t>이라는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를 가진 요소에 </a:t>
            </a:r>
            <a:r>
              <a:rPr lang="en-US" altLang="ko-KR" dirty="0">
                <a:solidFill>
                  <a:schemeClr val="bg1"/>
                </a:solidFill>
              </a:rPr>
              <a:t>swiper </a:t>
            </a:r>
            <a:r>
              <a:rPr lang="ko-KR" altLang="en-US" dirty="0">
                <a:solidFill>
                  <a:schemeClr val="bg1"/>
                </a:solidFill>
              </a:rPr>
              <a:t>객체를 생성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swiper-button-next</a:t>
            </a:r>
            <a:r>
              <a:rPr lang="ko-KR" altLang="en-US" b="1" dirty="0">
                <a:solidFill>
                  <a:schemeClr val="bg1"/>
                </a:solidFill>
                <a:latin typeface="Söhne Mono"/>
              </a:rPr>
              <a:t> 클래스와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swiper-button-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Söhne Mono"/>
              </a:rPr>
              <a:t>prev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클래스를 적용하여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Söhne Mono"/>
              </a:rPr>
              <a:t>이전슬라이드로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 이동하는 버튼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,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Söhne Mono"/>
              </a:rPr>
              <a:t>다음슬라이드로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 이동하는 버튼 구현</a:t>
            </a:r>
            <a:endParaRPr lang="en-US" altLang="ko-KR" b="1" i="0" dirty="0">
              <a:solidFill>
                <a:schemeClr val="bg1"/>
              </a:solidFill>
              <a:effectLst/>
              <a:latin typeface="Söhne Mono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#carousel </a:t>
            </a:r>
            <a:r>
              <a:rPr lang="ko-KR" altLang="en-US" dirty="0">
                <a:solidFill>
                  <a:schemeClr val="bg1"/>
                </a:solidFill>
              </a:rPr>
              <a:t>요소에 </a:t>
            </a:r>
            <a:r>
              <a:rPr lang="en-US" altLang="ko-KR" dirty="0">
                <a:solidFill>
                  <a:schemeClr val="bg1"/>
                </a:solidFill>
              </a:rPr>
              <a:t>swiper</a:t>
            </a:r>
            <a:r>
              <a:rPr lang="ko-KR" altLang="en-US" dirty="0">
                <a:solidFill>
                  <a:schemeClr val="bg1"/>
                </a:solidFill>
              </a:rPr>
              <a:t>를 초기화하고</a:t>
            </a:r>
            <a:r>
              <a:rPr lang="en-US" altLang="ko-KR" dirty="0">
                <a:solidFill>
                  <a:schemeClr val="bg1"/>
                </a:solidFill>
              </a:rPr>
              <a:t>, loop : </a:t>
            </a:r>
            <a:r>
              <a:rPr lang="en-US" altLang="ko-KR" dirty="0" err="1">
                <a:solidFill>
                  <a:schemeClr val="bg1"/>
                </a:solidFill>
              </a:rPr>
              <a:t>ture</a:t>
            </a:r>
            <a:r>
              <a:rPr lang="ko-KR" altLang="en-US" dirty="0">
                <a:solidFill>
                  <a:schemeClr val="bg1"/>
                </a:solidFill>
              </a:rPr>
              <a:t>를 적용해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무한 루프로 슬라이드를 반복하며 한 번에 하나의 슬라이드를 보여주고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다음 버튼을 추가하는 역할 수행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E26686-E39D-9F2A-B520-72C359ACAEE4}"/>
              </a:ext>
            </a:extLst>
          </p:cNvPr>
          <p:cNvSpPr/>
          <p:nvPr/>
        </p:nvSpPr>
        <p:spPr>
          <a:xfrm>
            <a:off x="4674579" y="5846618"/>
            <a:ext cx="583221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9CE87B-D513-483F-7250-4D33437250E0}"/>
              </a:ext>
            </a:extLst>
          </p:cNvPr>
          <p:cNvSpPr/>
          <p:nvPr/>
        </p:nvSpPr>
        <p:spPr>
          <a:xfrm>
            <a:off x="2797817" y="5850097"/>
            <a:ext cx="583221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E452C6-09AF-FFBD-1E06-B8900388CD4C}"/>
              </a:ext>
            </a:extLst>
          </p:cNvPr>
          <p:cNvSpPr/>
          <p:nvPr/>
        </p:nvSpPr>
        <p:spPr>
          <a:xfrm>
            <a:off x="685800" y="2217398"/>
            <a:ext cx="14249400" cy="54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E038508-BA42-FD3F-4E3C-57158A482B7C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 rot="5400000" flipH="1" flipV="1">
            <a:off x="8413392" y="953390"/>
            <a:ext cx="661117" cy="186690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FDB5A4-4EEB-DA91-81B3-B60696624B92}"/>
              </a:ext>
            </a:extLst>
          </p:cNvPr>
          <p:cNvSpPr txBox="1"/>
          <p:nvPr/>
        </p:nvSpPr>
        <p:spPr>
          <a:xfrm>
            <a:off x="15468600" y="2026808"/>
            <a:ext cx="2681459" cy="1754326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구글 이미지를 사용하여 아이콘 삽입 + </a:t>
            </a:r>
            <a:r>
              <a:rPr lang="ko-KR" altLang="en-US" dirty="0" err="1">
                <a:solidFill>
                  <a:schemeClr val="bg1"/>
                </a:solidFill>
              </a:rPr>
              <a:t>메뉴바</a:t>
            </a:r>
            <a:r>
              <a:rPr lang="ko-KR" altLang="en-US" dirty="0">
                <a:solidFill>
                  <a:schemeClr val="bg1"/>
                </a:solidFill>
              </a:rPr>
              <a:t>(여행 종류) + </a:t>
            </a:r>
            <a:r>
              <a:rPr lang="ko-KR" altLang="en-US" dirty="0" err="1">
                <a:solidFill>
                  <a:schemeClr val="bg1"/>
                </a:solidFill>
              </a:rPr>
              <a:t>검색바</a:t>
            </a:r>
            <a:r>
              <a:rPr lang="ko-KR" altLang="en-US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Bootstrap의</a:t>
            </a:r>
            <a:r>
              <a:rPr lang="ko-KR" altLang="en-US" dirty="0">
                <a:solidFill>
                  <a:schemeClr val="bg1"/>
                </a:solidFill>
              </a:rPr>
              <a:t> 돋보기 아이콘과 햄버거 아이콘 사용하여 구현 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6C03CE-52D7-7919-EFA5-73C42A5960B0}"/>
              </a:ext>
            </a:extLst>
          </p:cNvPr>
          <p:cNvCxnSpPr>
            <a:stCxn id="11" idx="3"/>
          </p:cNvCxnSpPr>
          <p:nvPr/>
        </p:nvCxnSpPr>
        <p:spPr>
          <a:xfrm flipV="1">
            <a:off x="14935200" y="3086100"/>
            <a:ext cx="533400" cy="26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6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A3645C-68F5-A72C-63C4-A5BDE81FF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7" b="5556"/>
          <a:stretch/>
        </p:blipFill>
        <p:spPr>
          <a:xfrm>
            <a:off x="415413" y="1863448"/>
            <a:ext cx="15689379" cy="76442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3874479" y="3040773"/>
            <a:ext cx="1600200" cy="698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762000" y="5417691"/>
            <a:ext cx="2201405" cy="1343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9677400" y="1094616"/>
            <a:ext cx="2681459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Bootstrap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Headers</a:t>
            </a:r>
            <a:r>
              <a:rPr lang="ko-KR" altLang="en-US" dirty="0">
                <a:solidFill>
                  <a:schemeClr val="bg1"/>
                </a:solidFill>
              </a:rPr>
              <a:t>를 사용하여 노란색 배경인 첫 번째 바 구현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2963405" y="5407753"/>
            <a:ext cx="5725667" cy="2585323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Html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button </a:t>
            </a:r>
            <a:r>
              <a:rPr lang="ko-KR" altLang="en-US" dirty="0">
                <a:solidFill>
                  <a:schemeClr val="bg1"/>
                </a:solidFill>
              </a:rPr>
              <a:t>클래스를 만들어서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 생성 후 </a:t>
            </a:r>
            <a:r>
              <a:rPr lang="en-US" altLang="ko-KR" dirty="0" err="1">
                <a:solidFill>
                  <a:schemeClr val="bg1"/>
                </a:solidFill>
              </a:rPr>
              <a:t>datalist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err="1">
                <a:solidFill>
                  <a:schemeClr val="bg1"/>
                </a:solidFill>
              </a:rPr>
              <a:t>출발월</a:t>
            </a:r>
            <a:r>
              <a:rPr lang="ko-KR" altLang="en-US" dirty="0">
                <a:solidFill>
                  <a:schemeClr val="bg1"/>
                </a:solidFill>
              </a:rPr>
              <a:t> 선택지 생성</a:t>
            </a:r>
            <a:r>
              <a:rPr lang="en-US" altLang="ko-KR" dirty="0">
                <a:solidFill>
                  <a:schemeClr val="bg1"/>
                </a:solidFill>
              </a:rPr>
              <a:t>, table </a:t>
            </a:r>
            <a:r>
              <a:rPr lang="ko-KR" altLang="en-US" dirty="0">
                <a:solidFill>
                  <a:schemeClr val="bg1"/>
                </a:solidFill>
              </a:rPr>
              <a:t>만들어서 표 생성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각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버튼마다 다른 클래스 적용 후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에서 버튼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부터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까지 </a:t>
            </a:r>
            <a:r>
              <a:rPr lang="en-US" altLang="ko-KR" dirty="0">
                <a:solidFill>
                  <a:schemeClr val="bg1"/>
                </a:solidFill>
              </a:rPr>
              <a:t>position : absolute , background-color : white  </a:t>
            </a:r>
            <a:r>
              <a:rPr lang="ko-KR" altLang="en-US" dirty="0">
                <a:solidFill>
                  <a:schemeClr val="bg1"/>
                </a:solidFill>
              </a:rPr>
              <a:t>지정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ko-KR" altLang="en-US" dirty="0">
                <a:solidFill>
                  <a:schemeClr val="bg1"/>
                </a:solidFill>
              </a:rPr>
              <a:t>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jquery</a:t>
            </a:r>
            <a:r>
              <a:rPr lang="ko-KR" altLang="en-US" dirty="0">
                <a:solidFill>
                  <a:schemeClr val="bg1"/>
                </a:solidFill>
              </a:rPr>
              <a:t>라이브러리 상에서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버튼에 클릭이벤트 적용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누르면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로 바뀌고 각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값에 따라 다른 </a:t>
            </a:r>
            <a:r>
              <a:rPr lang="en-US" altLang="ko-KR" dirty="0">
                <a:solidFill>
                  <a:schemeClr val="bg1"/>
                </a:solidFill>
              </a:rPr>
              <a:t>view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open</a:t>
            </a:r>
            <a:r>
              <a:rPr lang="ko-KR" altLang="en-US" dirty="0">
                <a:solidFill>
                  <a:schemeClr val="bg1"/>
                </a:solidFill>
              </a:rPr>
              <a:t>되게 구현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9CE87B-D513-483F-7250-4D33437250E0}"/>
              </a:ext>
            </a:extLst>
          </p:cNvPr>
          <p:cNvSpPr/>
          <p:nvPr/>
        </p:nvSpPr>
        <p:spPr>
          <a:xfrm>
            <a:off x="2433247" y="5524500"/>
            <a:ext cx="386154" cy="32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FDB5A4-4EEB-DA91-81B3-B60696624B92}"/>
              </a:ext>
            </a:extLst>
          </p:cNvPr>
          <p:cNvSpPr txBox="1"/>
          <p:nvPr/>
        </p:nvSpPr>
        <p:spPr>
          <a:xfrm>
            <a:off x="5696629" y="3794111"/>
            <a:ext cx="4895171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Navbar-nav</a:t>
            </a:r>
            <a:r>
              <a:rPr lang="ko-KR" altLang="en-US" dirty="0">
                <a:solidFill>
                  <a:schemeClr val="bg1"/>
                </a:solidFill>
              </a:rPr>
              <a:t>클래스의 </a:t>
            </a:r>
            <a:r>
              <a:rPr lang="en-US" altLang="ko-KR" dirty="0">
                <a:solidFill>
                  <a:schemeClr val="bg1"/>
                </a:solidFill>
              </a:rPr>
              <a:t>nav-item1</a:t>
            </a:r>
            <a:r>
              <a:rPr lang="ko-KR" altLang="en-US" dirty="0">
                <a:solidFill>
                  <a:schemeClr val="bg1"/>
                </a:solidFill>
              </a:rPr>
              <a:t>클래스의 </a:t>
            </a:r>
            <a:r>
              <a:rPr lang="en-US" altLang="ko-KR" dirty="0">
                <a:solidFill>
                  <a:schemeClr val="bg1"/>
                </a:solidFill>
              </a:rPr>
              <a:t>nav-link</a:t>
            </a:r>
            <a:r>
              <a:rPr lang="ko-KR" altLang="en-US" dirty="0">
                <a:solidFill>
                  <a:schemeClr val="bg1"/>
                </a:solidFill>
              </a:rPr>
              <a:t>클래스에 </a:t>
            </a:r>
            <a:r>
              <a:rPr lang="en-US" altLang="ko-KR" dirty="0">
                <a:solidFill>
                  <a:schemeClr val="bg1"/>
                </a:solidFill>
              </a:rPr>
              <a:t>hover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를 적용하여 커서를 대면 </a:t>
            </a:r>
            <a:r>
              <a:rPr lang="en-US" altLang="ko-KR" dirty="0">
                <a:solidFill>
                  <a:schemeClr val="bg1"/>
                </a:solidFill>
              </a:rPr>
              <a:t>orange</a:t>
            </a:r>
            <a:r>
              <a:rPr lang="ko-KR" altLang="en-US" dirty="0">
                <a:solidFill>
                  <a:schemeClr val="bg1"/>
                </a:solidFill>
              </a:rPr>
              <a:t>로 색이 바뀌게 구현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B232DCE-CA66-4BC9-F1EA-71624FB3CA36}"/>
              </a:ext>
            </a:extLst>
          </p:cNvPr>
          <p:cNvCxnSpPr/>
          <p:nvPr/>
        </p:nvCxnSpPr>
        <p:spPr>
          <a:xfrm>
            <a:off x="4674579" y="3739289"/>
            <a:ext cx="800100" cy="56601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282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CB484B-7FAB-68B1-D364-D5B9D3970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4" r="303" b="5555"/>
          <a:stretch/>
        </p:blipFill>
        <p:spPr>
          <a:xfrm>
            <a:off x="533400" y="2057981"/>
            <a:ext cx="16032877" cy="73037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533400" y="5008436"/>
            <a:ext cx="2586005" cy="4353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509971" y="3836628"/>
            <a:ext cx="6324600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Nav-wrapper </a:t>
            </a:r>
            <a:r>
              <a:rPr lang="ko-KR" altLang="en-US" dirty="0">
                <a:solidFill>
                  <a:schemeClr val="bg1"/>
                </a:solidFill>
              </a:rPr>
              <a:t>클래스에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적용시켜서 스크롤해도 고정되게 구현</a:t>
            </a:r>
            <a:r>
              <a:rPr lang="en-US" altLang="ko-KR" dirty="0">
                <a:solidFill>
                  <a:schemeClr val="bg1"/>
                </a:solidFill>
              </a:rPr>
              <a:t>. Position : fixed, display : flex </a:t>
            </a:r>
            <a:r>
              <a:rPr lang="ko-KR" altLang="en-US" dirty="0">
                <a:solidFill>
                  <a:schemeClr val="bg1"/>
                </a:solidFill>
              </a:rPr>
              <a:t>로 고정시키고 </a:t>
            </a:r>
            <a:r>
              <a:rPr lang="en-US" altLang="ko-KR" dirty="0">
                <a:solidFill>
                  <a:schemeClr val="bg1"/>
                </a:solidFill>
              </a:rPr>
              <a:t>width, height</a:t>
            </a:r>
            <a:r>
              <a:rPr lang="ko-KR" altLang="en-US" dirty="0">
                <a:solidFill>
                  <a:schemeClr val="bg1"/>
                </a:solidFill>
              </a:rPr>
              <a:t>으로 폭과 높이 조절</a:t>
            </a:r>
            <a:r>
              <a:rPr lang="en-US" altLang="ko-KR" dirty="0">
                <a:solidFill>
                  <a:schemeClr val="bg1"/>
                </a:solidFill>
              </a:rPr>
              <a:t>, opacity :1 </a:t>
            </a:r>
            <a:r>
              <a:rPr lang="ko-KR" altLang="en-US" dirty="0">
                <a:solidFill>
                  <a:schemeClr val="bg1"/>
                </a:solidFill>
              </a:rPr>
              <a:t>기본값 지정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6BD639-B121-9457-F827-B7CA9984A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57" t="51668" r="65356" b="27037"/>
          <a:stretch/>
        </p:blipFill>
        <p:spPr>
          <a:xfrm>
            <a:off x="3200400" y="6591300"/>
            <a:ext cx="2908900" cy="1981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CE69A5-E16E-BD8D-8729-7305F57CFAA0}"/>
              </a:ext>
            </a:extLst>
          </p:cNvPr>
          <p:cNvSpPr/>
          <p:nvPr/>
        </p:nvSpPr>
        <p:spPr>
          <a:xfrm>
            <a:off x="16002000" y="5753100"/>
            <a:ext cx="914400" cy="38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77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index.php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AE19968-FF78-4AE7-A566-92EE91BE9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 r="-98"/>
          <a:stretch/>
        </p:blipFill>
        <p:spPr>
          <a:xfrm>
            <a:off x="914400" y="2735341"/>
            <a:ext cx="13106400" cy="7304641"/>
          </a:xfrm>
          <a:prstGeom prst="rect">
            <a:avLst/>
          </a:prstGeom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50F7C3B-A79C-DC09-FCFF-87DA2D10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8" t="12548" r="29795" b="66786"/>
          <a:stretch/>
        </p:blipFill>
        <p:spPr>
          <a:xfrm>
            <a:off x="3810000" y="801482"/>
            <a:ext cx="6513095" cy="18185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333743A-050D-F175-E84A-3485FAC60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15470"/>
              </p:ext>
            </p:extLst>
          </p:nvPr>
        </p:nvGraphicFramePr>
        <p:xfrm>
          <a:off x="11811000" y="801482"/>
          <a:ext cx="6082855" cy="2941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433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하지 않은 상태의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메인화면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23491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네비게이션바에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회원가입과 로그인만 표시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쿼리를 실행하여 테이블에서 여행상품 정보를 불러와 카드 형식으로 배치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회원가입창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로그인 창으로 이동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상품을 선택해도 예약 화면으로 넘어가지 않음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CEB4A7B-E79F-881D-0372-B240D2EBF04C}"/>
              </a:ext>
            </a:extLst>
          </p:cNvPr>
          <p:cNvSpPr/>
          <p:nvPr/>
        </p:nvSpPr>
        <p:spPr>
          <a:xfrm>
            <a:off x="762000" y="2571553"/>
            <a:ext cx="1295400" cy="681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6AFED-2DCD-1AE3-E057-2199954400AC}"/>
              </a:ext>
            </a:extLst>
          </p:cNvPr>
          <p:cNvSpPr/>
          <p:nvPr/>
        </p:nvSpPr>
        <p:spPr>
          <a:xfrm>
            <a:off x="5486400" y="3742717"/>
            <a:ext cx="3810000" cy="6297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4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signup.php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638C4FC4-234E-F75D-9058-B83DB201E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22220" r="21661" b="2634"/>
          <a:stretch/>
        </p:blipFill>
        <p:spPr>
          <a:xfrm>
            <a:off x="540327" y="3086100"/>
            <a:ext cx="9285481" cy="6671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E8F6ABB-1900-AC8C-55BB-992B71A2F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2558" r="32699" b="69711"/>
          <a:stretch/>
        </p:blipFill>
        <p:spPr>
          <a:xfrm>
            <a:off x="10086109" y="3582973"/>
            <a:ext cx="6540987" cy="1777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217B5E9-1C72-76AB-503C-2367E853FC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56667" r="28750" b="27037"/>
          <a:stretch/>
        </p:blipFill>
        <p:spPr>
          <a:xfrm>
            <a:off x="10086109" y="7848558"/>
            <a:ext cx="7689273" cy="1891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A34F259-935D-307D-D2A7-088EA7A12C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556" r="33049" b="69804"/>
          <a:stretch/>
        </p:blipFill>
        <p:spPr>
          <a:xfrm>
            <a:off x="10086109" y="5588179"/>
            <a:ext cx="6540987" cy="203132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2839C2E6-2289-0E7D-ED22-C234ABB50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97721"/>
              </p:ext>
            </p:extLst>
          </p:nvPr>
        </p:nvGraphicFramePr>
        <p:xfrm>
          <a:off x="10113818" y="637694"/>
          <a:ext cx="6082855" cy="184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313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회원가입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14764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전화번호 입력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가입하기 버튼을 누르면 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메인화면으로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이동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중복 시 오류메시지 출력 후 다시 회원 가입 창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61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signin.php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06148C6-3C56-431A-3B17-EA5AFC007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2" t="17475" r="33886" b="25441"/>
          <a:stretch/>
        </p:blipFill>
        <p:spPr>
          <a:xfrm>
            <a:off x="1514513" y="2090008"/>
            <a:ext cx="6855933" cy="6587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356D96-E8D6-5CD5-E6FA-7701EF12E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556" r="33317" b="70943"/>
          <a:stretch/>
        </p:blipFill>
        <p:spPr>
          <a:xfrm>
            <a:off x="8659091" y="4138176"/>
            <a:ext cx="7811404" cy="1947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AC4BCAF-A7F2-00F6-4DCE-8B5957FE1F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8" t="12498" r="33268" b="70668"/>
          <a:stretch/>
        </p:blipFill>
        <p:spPr>
          <a:xfrm>
            <a:off x="8686800" y="6577570"/>
            <a:ext cx="7811404" cy="209951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6A869CC2-942D-9368-A742-DA4E0EE88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15623"/>
              </p:ext>
            </p:extLst>
          </p:nvPr>
        </p:nvGraphicFramePr>
        <p:xfrm>
          <a:off x="8686800" y="2095500"/>
          <a:ext cx="6082855" cy="163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318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124141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이메일과 비밀번호 입력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누르면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오류메시지 출력 후 다시 로그인 창 표시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60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95A220D-4ECE-5928-DE5D-4DA9FE0BAEA1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" name="Object 36">
              <a:extLst>
                <a:ext uri="{FF2B5EF4-FFF2-40B4-BE49-F238E27FC236}">
                  <a16:creationId xmlns:a16="http://schemas.microsoft.com/office/drawing/2014/main" id="{389C306D-12D4-FD8D-15AD-1AC284E05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D47FE8-F5F9-E7D0-CCF1-52CE5611946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index.php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326987E-6843-0D42-5FB4-2BB1BC51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r="31921" b="1"/>
          <a:stretch/>
        </p:blipFill>
        <p:spPr>
          <a:xfrm>
            <a:off x="775854" y="1638300"/>
            <a:ext cx="11644746" cy="7249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59E32C-14DB-7C7D-B8A5-B96D668C3627}"/>
              </a:ext>
            </a:extLst>
          </p:cNvPr>
          <p:cNvSpPr/>
          <p:nvPr/>
        </p:nvSpPr>
        <p:spPr>
          <a:xfrm>
            <a:off x="454232" y="1181100"/>
            <a:ext cx="4879768" cy="92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6A4D2480-3EAA-F35C-467B-C7A8A37C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37688"/>
              </p:ext>
            </p:extLst>
          </p:nvPr>
        </p:nvGraphicFramePr>
        <p:xfrm>
          <a:off x="11734800" y="3986398"/>
          <a:ext cx="6082855" cy="2461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318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로그인한 상태의 메인 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124141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네비게이션바에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회원의 이름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님 환영합니다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회원정보수정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예약상품 표시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상품 선택 시 예약 화면 창으로 이동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15B7689-49E0-56E9-2E28-37F6700A8ABE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963275" y="-1826554"/>
            <a:ext cx="2564679" cy="906122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34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155119"/>
            <a:ext cx="18282481" cy="843637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FAAAF1-2072-5936-62D0-F29930ED8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90185"/>
              </p:ext>
            </p:extLst>
          </p:nvPr>
        </p:nvGraphicFramePr>
        <p:xfrm>
          <a:off x="990597" y="1028700"/>
          <a:ext cx="15829284" cy="8636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4068">
                  <a:extLst>
                    <a:ext uri="{9D8B030D-6E8A-4147-A177-3AD203B41FA5}">
                      <a16:colId xmlns:a16="http://schemas.microsoft.com/office/drawing/2014/main" val="954727353"/>
                    </a:ext>
                  </a:extLst>
                </a:gridCol>
                <a:gridCol w="320535">
                  <a:extLst>
                    <a:ext uri="{9D8B030D-6E8A-4147-A177-3AD203B41FA5}">
                      <a16:colId xmlns:a16="http://schemas.microsoft.com/office/drawing/2014/main" val="186221003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7432725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673461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9104823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2287804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64903902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408942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1821731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065343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274148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3478904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2752752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549677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187074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616449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58779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9020862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241572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082249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166514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251115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6049768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772845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7432076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60852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660535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8816246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818063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030989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58215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538595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1764477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879143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04895151"/>
                    </a:ext>
                  </a:extLst>
                </a:gridCol>
                <a:gridCol w="436881">
                  <a:extLst>
                    <a:ext uri="{9D8B030D-6E8A-4147-A177-3AD203B41FA5}">
                      <a16:colId xmlns:a16="http://schemas.microsoft.com/office/drawing/2014/main" val="1806883854"/>
                    </a:ext>
                  </a:extLst>
                </a:gridCol>
              </a:tblGrid>
              <a:tr h="4432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5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23293"/>
                  </a:ext>
                </a:extLst>
              </a:tr>
              <a:tr h="94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오사카 여행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소개 및 예약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262461"/>
                  </a:ext>
                </a:extLst>
              </a:tr>
              <a:tr h="17170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오사카 여행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출발일정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출발시간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출발지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여행기간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여행예산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이용교통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상품특징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프로모션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여행구성원  등을 선택해서 패키지 상품 예약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상품 소개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28239"/>
                  </a:ext>
                </a:extLst>
              </a:tr>
              <a:tr h="18320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주요기능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회원정보관리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로그아웃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회원정보수정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회원탈퇴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여행상품 소개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여행상품 예약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예약한 여행상품 관리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내역 확인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 취소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11474"/>
                  </a:ext>
                </a:extLst>
              </a:tr>
              <a:tr h="315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02116"/>
                  </a:ext>
                </a:extLst>
              </a:tr>
              <a:tr h="49685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73087"/>
                  </a:ext>
                </a:extLst>
              </a:tr>
              <a:tr h="4968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5215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 선정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36235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자료 수집 및 벤치마킹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88261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485733"/>
                  </a:ext>
                </a:extLst>
              </a:tr>
              <a:tr h="399095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397128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 및 수정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7854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최종구현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392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1DEAFB-6851-8CEF-766C-2F141F4A9C72}"/>
              </a:ext>
            </a:extLst>
          </p:cNvPr>
          <p:cNvSpPr txBox="1"/>
          <p:nvPr/>
        </p:nvSpPr>
        <p:spPr>
          <a:xfrm>
            <a:off x="304797" y="3586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addpackage.php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B3E3E1-D5FB-8421-12FA-833FA580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t="16200" r="21122" b="1178"/>
          <a:stretch/>
        </p:blipFill>
        <p:spPr>
          <a:xfrm>
            <a:off x="879542" y="1862409"/>
            <a:ext cx="9372600" cy="7931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D6DA62-35D5-1225-157B-DB1E4065B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3558" r="20833" b="19968"/>
          <a:stretch/>
        </p:blipFill>
        <p:spPr>
          <a:xfrm>
            <a:off x="10474036" y="6288924"/>
            <a:ext cx="4644958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CF6582D-6BE9-67AE-4D7A-CA145774A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11556" r="32699" b="69804"/>
          <a:stretch/>
        </p:blipFill>
        <p:spPr>
          <a:xfrm>
            <a:off x="3962400" y="805170"/>
            <a:ext cx="5460530" cy="141799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7688287-F3B9-3CB8-9F7E-F5CE1A57E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8100"/>
              </p:ext>
            </p:extLst>
          </p:nvPr>
        </p:nvGraphicFramePr>
        <p:xfrm>
          <a:off x="10487891" y="1849236"/>
          <a:ext cx="6082855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135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화면 창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12414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택한 여행 상품 이미지 표시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여행상품명 표시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readonly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출발일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도착일 달력으로 선택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좌석등급 체크박스로 선택 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예약하기 버튼 누르면 예약상품 관리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창으로넘어가는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 여부 확인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예약상품 관리 창으로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FE892BD-7F9D-EF8C-662E-750E026E2D79}"/>
              </a:ext>
            </a:extLst>
          </p:cNvPr>
          <p:cNvSpPr/>
          <p:nvPr/>
        </p:nvSpPr>
        <p:spPr>
          <a:xfrm>
            <a:off x="10591800" y="6972300"/>
            <a:ext cx="2514600" cy="266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06B1A4-5CDC-4273-D9FD-4ED3D3F848A8}"/>
              </a:ext>
            </a:extLst>
          </p:cNvPr>
          <p:cNvSpPr/>
          <p:nvPr/>
        </p:nvSpPr>
        <p:spPr>
          <a:xfrm>
            <a:off x="5669759" y="6169327"/>
            <a:ext cx="350041" cy="148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B21CD-C0C4-FB7B-E2AE-C854348FE8D3}"/>
              </a:ext>
            </a:extLst>
          </p:cNvPr>
          <p:cNvSpPr/>
          <p:nvPr/>
        </p:nvSpPr>
        <p:spPr>
          <a:xfrm>
            <a:off x="5669759" y="8015809"/>
            <a:ext cx="350041" cy="109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03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>
            <a:extLst>
              <a:ext uri="{FF2B5EF4-FFF2-40B4-BE49-F238E27FC236}">
                <a16:creationId xmlns:a16="http://schemas.microsoft.com/office/drawing/2014/main" id="{BB54049C-5AD8-EBEB-12DD-462A68F373F8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170A3A5-DE7B-7B17-9F08-64E11D5F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AEAA55-3071-F4FD-E9C8-FA648B60813B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showpackage.php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BF21E14-39FF-C8A6-CDDF-BD5D348B5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16346" r="1062" b="55769"/>
          <a:stretch/>
        </p:blipFill>
        <p:spPr>
          <a:xfrm>
            <a:off x="741218" y="4329545"/>
            <a:ext cx="15468600" cy="2301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8D5663E-D83B-006D-F599-B02B99141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55926" r="12500" b="28518"/>
          <a:stretch/>
        </p:blipFill>
        <p:spPr>
          <a:xfrm>
            <a:off x="762000" y="7094287"/>
            <a:ext cx="13183087" cy="184361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27AF268-CEC6-8D16-909F-043F1D6E2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92791"/>
              </p:ext>
            </p:extLst>
          </p:nvPr>
        </p:nvGraphicFramePr>
        <p:xfrm>
          <a:off x="741218" y="2037574"/>
          <a:ext cx="608285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1336262308"/>
                    </a:ext>
                  </a:extLst>
                </a:gridCol>
              </a:tblGrid>
              <a:tr h="13588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예약상품관리 창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48226"/>
                  </a:ext>
                </a:extLst>
              </a:tr>
              <a:tr h="12414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여행 상품 정보 표시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상품 삭제를 위해 체크박스 생성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누르면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메인화면으로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9571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E2DB73B-7071-7070-7CC7-190C5E81AB6C}"/>
              </a:ext>
            </a:extLst>
          </p:cNvPr>
          <p:cNvSpPr/>
          <p:nvPr/>
        </p:nvSpPr>
        <p:spPr>
          <a:xfrm>
            <a:off x="768927" y="5497648"/>
            <a:ext cx="429491" cy="42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FA91188-9506-3B92-2F48-BBEFB928C98F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H="1">
            <a:off x="768926" y="3055154"/>
            <a:ext cx="214745" cy="2655072"/>
          </a:xfrm>
          <a:prstGeom prst="bentConnector4">
            <a:avLst>
              <a:gd name="adj1" fmla="val -106452"/>
              <a:gd name="adj2" fmla="val 10044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966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5939C8C-024D-292F-DCC4-5515975D9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t="16243" r="2374" b="54632"/>
          <a:stretch/>
        </p:blipFill>
        <p:spPr>
          <a:xfrm>
            <a:off x="3031391" y="4179542"/>
            <a:ext cx="12046527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1007">
            <a:extLst>
              <a:ext uri="{FF2B5EF4-FFF2-40B4-BE49-F238E27FC236}">
                <a16:creationId xmlns:a16="http://schemas.microsoft.com/office/drawing/2014/main" id="{70CA597B-8D1E-EF65-F110-1CBCCFD9225D}"/>
              </a:ext>
            </a:extLst>
          </p:cNvPr>
          <p:cNvGrpSpPr/>
          <p:nvPr/>
        </p:nvGrpSpPr>
        <p:grpSpPr>
          <a:xfrm>
            <a:off x="0" y="-43536"/>
            <a:ext cx="5486400" cy="875362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4B8DCCA8-BA0C-1884-FC77-D5F196882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85262B-BB47-2805-183A-94E86F9B33FB}"/>
              </a:ext>
            </a:extLst>
          </p:cNvPr>
          <p:cNvSpPr txBox="1"/>
          <p:nvPr/>
        </p:nvSpPr>
        <p:spPr>
          <a:xfrm>
            <a:off x="415413" y="123939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showpackage.php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                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removepackage.php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385D3AD-CC52-B3D9-53C2-E43F79B12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556" r="32699" b="69805"/>
          <a:stretch/>
        </p:blipFill>
        <p:spPr>
          <a:xfrm>
            <a:off x="5823775" y="2621032"/>
            <a:ext cx="6705600" cy="1766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B2FA11B-A5F0-D7A4-DF98-0072F45EDB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55926" r="28333" b="31481"/>
          <a:stretch/>
        </p:blipFill>
        <p:spPr>
          <a:xfrm>
            <a:off x="3031390" y="7234341"/>
            <a:ext cx="12556239" cy="210892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7DBAAD-3CB3-A697-8F08-E0CC8F44E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31122"/>
              </p:ext>
            </p:extLst>
          </p:nvPr>
        </p:nvGraphicFramePr>
        <p:xfrm>
          <a:off x="11658600" y="1092802"/>
          <a:ext cx="6082855" cy="864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855">
                  <a:extLst>
                    <a:ext uri="{9D8B030D-6E8A-4147-A177-3AD203B41FA5}">
                      <a16:colId xmlns:a16="http://schemas.microsoft.com/office/drawing/2014/main" val="605114711"/>
                    </a:ext>
                  </a:extLst>
                </a:gridCol>
              </a:tblGrid>
              <a:tr h="29173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상품 삭제한 후의 예약상품 관리 창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54886"/>
                  </a:ext>
                </a:extLst>
              </a:tr>
              <a:tr h="498394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상품이 없으면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여행 상품이 없습니다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362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F4E4CB8-1D2F-9D89-5B4D-394525EA3907}"/>
              </a:ext>
            </a:extLst>
          </p:cNvPr>
          <p:cNvSpPr/>
          <p:nvPr/>
        </p:nvSpPr>
        <p:spPr>
          <a:xfrm>
            <a:off x="3175446" y="5474942"/>
            <a:ext cx="2082354" cy="43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55A3623-067F-3644-DF64-E77C9991676B}"/>
              </a:ext>
            </a:extLst>
          </p:cNvPr>
          <p:cNvCxnSpPr>
            <a:stCxn id="3" idx="0"/>
            <a:endCxn id="2" idx="1"/>
          </p:cNvCxnSpPr>
          <p:nvPr/>
        </p:nvCxnSpPr>
        <p:spPr>
          <a:xfrm rot="5400000" flipH="1" flipV="1">
            <a:off x="5962580" y="-221077"/>
            <a:ext cx="3950063" cy="74419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9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>
            <a:extLst>
              <a:ext uri="{FF2B5EF4-FFF2-40B4-BE49-F238E27FC236}">
                <a16:creationId xmlns:a16="http://schemas.microsoft.com/office/drawing/2014/main" id="{D83F9B87-4EA7-D808-DA91-9C96DEFBA24C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9798D7D4-9F82-722A-4AB7-3F28D8D48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924C1C-4585-8E02-1AB1-45C663183EA8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signmodify.php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3AD9A12-4188-F773-9C00-CF2E1EC80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408" r="32126" b="71258"/>
          <a:stretch/>
        </p:blipFill>
        <p:spPr>
          <a:xfrm>
            <a:off x="11287620" y="4412107"/>
            <a:ext cx="6411562" cy="1462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348734E-F762-3088-023D-0EBE6DE6D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5" t="15145" r="24618" b="23111"/>
          <a:stretch/>
        </p:blipFill>
        <p:spPr>
          <a:xfrm>
            <a:off x="588818" y="2552700"/>
            <a:ext cx="10306117" cy="5606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7587DDB-8921-6475-A34D-CE784CCEB3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7" t="55926" r="29417" b="29259"/>
          <a:stretch/>
        </p:blipFill>
        <p:spPr>
          <a:xfrm>
            <a:off x="11302465" y="6210300"/>
            <a:ext cx="6594755" cy="17884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BD6D80-6104-1E69-A96A-F3551BE92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11912"/>
              </p:ext>
            </p:extLst>
          </p:nvPr>
        </p:nvGraphicFramePr>
        <p:xfrm>
          <a:off x="11201400" y="2552699"/>
          <a:ext cx="6594755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94755">
                  <a:extLst>
                    <a:ext uri="{9D8B030D-6E8A-4147-A177-3AD203B41FA5}">
                      <a16:colId xmlns:a16="http://schemas.microsoft.com/office/drawing/2014/main" val="605114711"/>
                    </a:ext>
                  </a:extLst>
                </a:gridCol>
              </a:tblGrid>
              <a:tr h="29173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 정보 수정 창 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54886"/>
                  </a:ext>
                </a:extLst>
              </a:tr>
              <a:tr h="49839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전화번호 수정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Submit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 누르면 정보가 수정되고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창으로 이동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36292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5D44210-FFE8-EC87-6CCF-12777BEF1D42}"/>
              </a:ext>
            </a:extLst>
          </p:cNvPr>
          <p:cNvCxnSpPr>
            <a:cxnSpLocks/>
          </p:cNvCxnSpPr>
          <p:nvPr/>
        </p:nvCxnSpPr>
        <p:spPr>
          <a:xfrm flipV="1">
            <a:off x="10058400" y="3695700"/>
            <a:ext cx="1244065" cy="2978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053295-DF93-7613-EC2E-478D54C1C81F}"/>
              </a:ext>
            </a:extLst>
          </p:cNvPr>
          <p:cNvSpPr/>
          <p:nvPr/>
        </p:nvSpPr>
        <p:spPr>
          <a:xfrm>
            <a:off x="8102823" y="6673952"/>
            <a:ext cx="1955577" cy="679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>
            <a:extLst>
              <a:ext uri="{FF2B5EF4-FFF2-40B4-BE49-F238E27FC236}">
                <a16:creationId xmlns:a16="http://schemas.microsoft.com/office/drawing/2014/main" id="{3CBEB76C-B7DF-69B8-99C9-5F182CC33402}"/>
              </a:ext>
            </a:extLst>
          </p:cNvPr>
          <p:cNvGrpSpPr/>
          <p:nvPr/>
        </p:nvGrpSpPr>
        <p:grpSpPr>
          <a:xfrm>
            <a:off x="0" y="-43536"/>
            <a:ext cx="4876800" cy="875362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37837769-D295-DEF1-07BD-E015D6F4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5064F2E-943A-E37B-338C-5DEAE133EC44}"/>
              </a:ext>
            </a:extLst>
          </p:cNvPr>
          <p:cNvSpPr txBox="1"/>
          <p:nvPr/>
        </p:nvSpPr>
        <p:spPr>
          <a:xfrm>
            <a:off x="415413" y="123939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signout.php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,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	       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signdel.php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679E69F-1E95-850B-D65D-112088F61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r="42083" b="80535"/>
          <a:stretch/>
        </p:blipFill>
        <p:spPr>
          <a:xfrm>
            <a:off x="1600200" y="1583302"/>
            <a:ext cx="10591800" cy="521562"/>
          </a:xfrm>
          <a:prstGeom prst="rect">
            <a:avLst/>
          </a:prstGeom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B48CEE7-05DA-55DF-12A9-8402B6031B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9291" r="32500" b="72222"/>
          <a:stretch/>
        </p:blipFill>
        <p:spPr>
          <a:xfrm>
            <a:off x="1614055" y="3767925"/>
            <a:ext cx="7933425" cy="2057399"/>
          </a:xfrm>
          <a:prstGeom prst="rect">
            <a:avLst/>
          </a:prstGeom>
          <a:ln w="28575">
            <a:solidFill>
              <a:srgbClr val="0DAA62"/>
            </a:solidFill>
          </a:ln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4470C63-95AD-1595-FC70-9E1457DBE6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55958" r="40416" b="31000"/>
          <a:stretch/>
        </p:blipFill>
        <p:spPr>
          <a:xfrm>
            <a:off x="1600200" y="6057900"/>
            <a:ext cx="8890610" cy="2204693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B69493-7F59-79CA-4A36-6FC2CDFB4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97372"/>
              </p:ext>
            </p:extLst>
          </p:nvPr>
        </p:nvGraphicFramePr>
        <p:xfrm>
          <a:off x="10490810" y="4244229"/>
          <a:ext cx="73152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605114711"/>
                    </a:ext>
                  </a:extLst>
                </a:gridCol>
              </a:tblGrid>
              <a:tr h="29173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회원 탈퇴 창</a:t>
                      </a:r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54886"/>
                  </a:ext>
                </a:extLst>
              </a:tr>
              <a:tr h="49839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로그아웃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로그인 하지 않은 상태의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창으로 이동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탈퇴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메시지 출력 후 메인 화면 창으로 이동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4362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211D889-431A-528B-EDA6-3B3236223B82}"/>
              </a:ext>
            </a:extLst>
          </p:cNvPr>
          <p:cNvSpPr/>
          <p:nvPr/>
        </p:nvSpPr>
        <p:spPr>
          <a:xfrm>
            <a:off x="4114801" y="1504409"/>
            <a:ext cx="1143000" cy="679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A19F88F-41DA-2D93-201F-303C907D5A55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rot="16200000" flipH="1">
            <a:off x="5898605" y="292105"/>
            <a:ext cx="3379900" cy="5804509"/>
          </a:xfrm>
          <a:prstGeom prst="bentConnector4">
            <a:avLst>
              <a:gd name="adj1" fmla="val -6764"/>
              <a:gd name="adj2" fmla="val 904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364F9-D833-05B5-F5C7-26A87AE4E79E}"/>
              </a:ext>
            </a:extLst>
          </p:cNvPr>
          <p:cNvSpPr/>
          <p:nvPr/>
        </p:nvSpPr>
        <p:spPr>
          <a:xfrm>
            <a:off x="7048499" y="1490106"/>
            <a:ext cx="1143000" cy="679348"/>
          </a:xfrm>
          <a:prstGeom prst="rect">
            <a:avLst/>
          </a:prstGeom>
          <a:noFill/>
          <a:ln>
            <a:solidFill>
              <a:srgbClr val="0DAA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7C3FE12-B90C-F400-9F64-81523D393EA4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5801149" y="1949074"/>
            <a:ext cx="1598471" cy="2039231"/>
          </a:xfrm>
          <a:prstGeom prst="bentConnector3">
            <a:avLst>
              <a:gd name="adj1" fmla="val 50000"/>
            </a:avLst>
          </a:prstGeom>
          <a:ln w="28575">
            <a:solidFill>
              <a:srgbClr val="0DAA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4C39D6-C62E-82CE-4B1B-A666D3F0B4F5}"/>
              </a:ext>
            </a:extLst>
          </p:cNvPr>
          <p:cNvCxnSpPr/>
          <p:nvPr/>
        </p:nvCxnSpPr>
        <p:spPr>
          <a:xfrm>
            <a:off x="9547480" y="5295900"/>
            <a:ext cx="943330" cy="0"/>
          </a:xfrm>
          <a:prstGeom prst="straightConnector1">
            <a:avLst/>
          </a:prstGeom>
          <a:ln w="28575">
            <a:solidFill>
              <a:srgbClr val="0DAA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37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D3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7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347" y="195566"/>
            <a:ext cx="17774150" cy="9788997"/>
            <a:chOff x="241347" y="237129"/>
            <a:chExt cx="17774150" cy="9788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347" y="237129"/>
              <a:ext cx="17774150" cy="978899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17F9E-7164-96DE-C888-E51EB5109267}"/>
              </a:ext>
            </a:extLst>
          </p:cNvPr>
          <p:cNvSpPr/>
          <p:nvPr/>
        </p:nvSpPr>
        <p:spPr>
          <a:xfrm>
            <a:off x="0" y="-10391"/>
            <a:ext cx="41910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C3A7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400" b="1" dirty="0">
                <a:solidFill>
                  <a:srgbClr val="3C3A7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수행소감 및 메모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C2D13822-EC6F-106D-6676-3E971A52C7E7}"/>
              </a:ext>
            </a:extLst>
          </p:cNvPr>
          <p:cNvSpPr/>
          <p:nvPr/>
        </p:nvSpPr>
        <p:spPr>
          <a:xfrm>
            <a:off x="2362200" y="1104900"/>
            <a:ext cx="13944600" cy="3602444"/>
          </a:xfrm>
          <a:prstGeom prst="wedgeRoundRectCallout">
            <a:avLst>
              <a:gd name="adj1" fmla="val -39763"/>
              <a:gd name="adj2" fmla="val 66396"/>
              <a:gd name="adj3" fmla="val 16667"/>
            </a:avLst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웹디자인을 수강하면서 우리가 그동안 보기 좋았던 웹사이트들은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분들의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노력이었다는 것을 깨닫게 되었습니다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우리가 그동안 편리하게 생각했던 웹사이트의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기능들은 모두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다루시는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분들의 노력이었다는 것도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깨달았습니다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웹디자인만 해서 웹사이트가 만들어질 수 없고 웹프로그래밍만 한다고 웹사이트가 만들어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 수 없기 때문에 기획자와 개발자의 협업이 중요하다는 것을 알게 되었습니다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물론 이 프로젝트는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두명이서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같이 기획하고 디자인한 것이지만 실제로 현업에서 협업할 때는 많은 사람의 의견이 충돌하고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나은 사용자 인터페이스를 제공하기 위해 많은 노력을 한다는 것을 깨달으며 개발자분들이 존경스러워졌습니다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8DEEFDF-3610-3CA7-5306-57652F697F95}"/>
              </a:ext>
            </a:extLst>
          </p:cNvPr>
          <p:cNvSpPr/>
          <p:nvPr/>
        </p:nvSpPr>
        <p:spPr>
          <a:xfrm>
            <a:off x="4953000" y="6362700"/>
            <a:ext cx="11237500" cy="1609763"/>
          </a:xfrm>
          <a:prstGeom prst="wedgeRoundRectCallout">
            <a:avLst>
              <a:gd name="adj1" fmla="val 51230"/>
              <a:gd name="adj2" fmla="val 88176"/>
              <a:gd name="adj3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여기에 입력하시죠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CC86B5E-E396-C37F-9106-7B5813823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3" y="4127877"/>
            <a:ext cx="2012926" cy="2012926"/>
          </a:xfrm>
          <a:prstGeom prst="rect">
            <a:avLst/>
          </a:prstGeom>
          <a:noFill/>
        </p:spPr>
      </p:pic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B7245D15-AF00-55E4-21A9-BE694B74D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786" y="7200900"/>
            <a:ext cx="2012926" cy="2012926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94D5DB-B696-4B93-7A8A-8189850B9A70}"/>
              </a:ext>
            </a:extLst>
          </p:cNvPr>
          <p:cNvSpPr txBox="1"/>
          <p:nvPr/>
        </p:nvSpPr>
        <p:spPr>
          <a:xfrm flipH="1">
            <a:off x="427032" y="5956137"/>
            <a:ext cx="333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20221914 </a:t>
            </a:r>
            <a:r>
              <a:rPr lang="ko-KR" altLang="en-US" dirty="0">
                <a:solidFill>
                  <a:schemeClr val="bg1"/>
                </a:solidFill>
              </a:rPr>
              <a:t>김연진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웹디자인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2E517-7505-6F42-A6CA-49F9E519C789}"/>
              </a:ext>
            </a:extLst>
          </p:cNvPr>
          <p:cNvSpPr txBox="1"/>
          <p:nvPr/>
        </p:nvSpPr>
        <p:spPr>
          <a:xfrm flipH="1">
            <a:off x="13335000" y="9148563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20201562 </a:t>
            </a:r>
            <a:r>
              <a:rPr lang="ko-KR" altLang="en-US" dirty="0">
                <a:solidFill>
                  <a:schemeClr val="bg1"/>
                </a:solidFill>
              </a:rPr>
              <a:t>김상협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웹디자인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웹프로그래밍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22032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0999" y="176029"/>
            <a:ext cx="5029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노랑풍선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html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8B7C40-59AE-D441-74D3-FEA7223E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2222" r="1667" b="5556"/>
          <a:stretch/>
        </p:blipFill>
        <p:spPr>
          <a:xfrm>
            <a:off x="4989869" y="1569910"/>
            <a:ext cx="12877800" cy="7147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465C45-B18E-4EF1-FA9D-703A11B1C88A}"/>
              </a:ext>
            </a:extLst>
          </p:cNvPr>
          <p:cNvSpPr/>
          <p:nvPr/>
        </p:nvSpPr>
        <p:spPr>
          <a:xfrm>
            <a:off x="4992328" y="1485900"/>
            <a:ext cx="13067072" cy="609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12F51-8929-D70B-1969-0DB37922673C}"/>
              </a:ext>
            </a:extLst>
          </p:cNvPr>
          <p:cNvSpPr txBox="1"/>
          <p:nvPr/>
        </p:nvSpPr>
        <p:spPr>
          <a:xfrm>
            <a:off x="152399" y="1329035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상단에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예약확인</a:t>
            </a:r>
            <a:r>
              <a:rPr lang="en-US" altLang="ko-KR" dirty="0"/>
              <a:t>/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/</a:t>
            </a:r>
            <a:r>
              <a:rPr lang="ko-KR" altLang="en-US" dirty="0"/>
              <a:t>단체문의</a:t>
            </a:r>
            <a:r>
              <a:rPr lang="en-US" altLang="ko-KR" dirty="0"/>
              <a:t>, </a:t>
            </a:r>
            <a:r>
              <a:rPr lang="ko-KR" altLang="en-US" dirty="0"/>
              <a:t>고객센터 기능이 있는 네비게이션 바 위치시키기 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DC404-7E84-B0C9-0101-49D73A787F05}"/>
              </a:ext>
            </a:extLst>
          </p:cNvPr>
          <p:cNvSpPr txBox="1"/>
          <p:nvPr/>
        </p:nvSpPr>
        <p:spPr>
          <a:xfrm>
            <a:off x="152399" y="2400300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바와 로고 위치시키기</a:t>
            </a:r>
            <a:endParaRPr lang="en-US" altLang="ko-KR" dirty="0"/>
          </a:p>
          <a:p>
            <a:r>
              <a:rPr lang="ko-KR" altLang="en-US" dirty="0"/>
              <a:t>마우스를 갖다 대면 글씨가 노란색으로 바뀌게 하기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1ACB1-EB0B-4C24-DD43-45DBDDBE5CEE}"/>
              </a:ext>
            </a:extLst>
          </p:cNvPr>
          <p:cNvSpPr/>
          <p:nvPr/>
        </p:nvSpPr>
        <p:spPr>
          <a:xfrm>
            <a:off x="4989869" y="2198548"/>
            <a:ext cx="1306953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4850E5-6A4F-2216-D488-CF6853EA3A0E}"/>
              </a:ext>
            </a:extLst>
          </p:cNvPr>
          <p:cNvSpPr txBox="1"/>
          <p:nvPr/>
        </p:nvSpPr>
        <p:spPr>
          <a:xfrm>
            <a:off x="194187" y="3600628"/>
            <a:ext cx="4724402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스크롤하면 제일 상단에 검정색 선이 걸리게 해서 </a:t>
            </a:r>
            <a:r>
              <a:rPr lang="en-US" altLang="ko-KR" dirty="0"/>
              <a:t>‘</a:t>
            </a:r>
            <a:r>
              <a:rPr lang="ko-KR" altLang="en-US" dirty="0"/>
              <a:t>오사카</a:t>
            </a:r>
            <a:r>
              <a:rPr lang="en-US" altLang="ko-KR" dirty="0"/>
              <a:t>’</a:t>
            </a:r>
            <a:r>
              <a:rPr lang="ko-KR" altLang="en-US" dirty="0"/>
              <a:t>만 보이지 않게 하기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859675-4093-AAAE-8485-185D36457668}"/>
              </a:ext>
            </a:extLst>
          </p:cNvPr>
          <p:cNvSpPr/>
          <p:nvPr/>
        </p:nvSpPr>
        <p:spPr>
          <a:xfrm>
            <a:off x="4992327" y="3437198"/>
            <a:ext cx="13069531" cy="10088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6FFA62-3261-D5E3-175B-CADADAAD909D}"/>
              </a:ext>
            </a:extLst>
          </p:cNvPr>
          <p:cNvSpPr/>
          <p:nvPr/>
        </p:nvSpPr>
        <p:spPr>
          <a:xfrm>
            <a:off x="4997243" y="4530041"/>
            <a:ext cx="2622757" cy="4271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04F88D-4BD9-9BB2-BDDC-ECE97D5DD757}"/>
              </a:ext>
            </a:extLst>
          </p:cNvPr>
          <p:cNvSpPr/>
          <p:nvPr/>
        </p:nvSpPr>
        <p:spPr>
          <a:xfrm>
            <a:off x="7733068" y="4549080"/>
            <a:ext cx="10326332" cy="4271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21D362-9029-FB85-FE35-30A7BB0626B9}"/>
              </a:ext>
            </a:extLst>
          </p:cNvPr>
          <p:cNvSpPr txBox="1"/>
          <p:nvPr/>
        </p:nvSpPr>
        <p:spPr>
          <a:xfrm>
            <a:off x="152399" y="6040041"/>
            <a:ext cx="4724402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왼쪽의 </a:t>
            </a:r>
            <a:r>
              <a:rPr lang="ko-KR" altLang="en-US" dirty="0" err="1"/>
              <a:t>네이게이션의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버튼을 눌러서 각 카테고리에 대해 자세한 항목을 선택할 수 있게 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스크롤할때</a:t>
            </a:r>
            <a:r>
              <a:rPr lang="ko-KR" altLang="en-US" dirty="0"/>
              <a:t> 네비게이션 바 고정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85C0C-8A1C-A817-73CA-C8AC12E22408}"/>
              </a:ext>
            </a:extLst>
          </p:cNvPr>
          <p:cNvSpPr txBox="1"/>
          <p:nvPr/>
        </p:nvSpPr>
        <p:spPr>
          <a:xfrm>
            <a:off x="265467" y="9135457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본문 내용은 상품명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출발확정날짜</a:t>
            </a:r>
            <a:r>
              <a:rPr lang="en-US" altLang="ko-KR" dirty="0"/>
              <a:t>, </a:t>
            </a:r>
            <a:r>
              <a:rPr lang="ko-KR" altLang="en-US" dirty="0"/>
              <a:t>출발기간</a:t>
            </a:r>
            <a:r>
              <a:rPr lang="en-US" altLang="ko-KR" dirty="0"/>
              <a:t>, </a:t>
            </a:r>
            <a:r>
              <a:rPr lang="ko-KR" altLang="en-US" dirty="0"/>
              <a:t>출발일정 </a:t>
            </a:r>
            <a:r>
              <a:rPr lang="en-US" altLang="ko-KR" dirty="0"/>
              <a:t>, </a:t>
            </a:r>
            <a:r>
              <a:rPr lang="ko-KR" altLang="en-US" dirty="0"/>
              <a:t>이용교통 </a:t>
            </a:r>
            <a:r>
              <a:rPr lang="en-US" altLang="ko-KR" dirty="0"/>
              <a:t>, </a:t>
            </a:r>
            <a:r>
              <a:rPr lang="ko-KR" altLang="en-US" dirty="0"/>
              <a:t>상품가격이 나오기</a:t>
            </a:r>
            <a:endParaRPr lang="en-US" altLang="ko-KR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EA359C0-0EFE-189F-CD37-03BFEA5678A2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8764726" y="5465615"/>
            <a:ext cx="776986" cy="748603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연결선: 꺾임 962">
            <a:extLst>
              <a:ext uri="{FF2B5EF4-FFF2-40B4-BE49-F238E27FC236}">
                <a16:creationId xmlns:a16="http://schemas.microsoft.com/office/drawing/2014/main" id="{EB303AAB-0EAE-8325-FE30-A877A09873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4600" y="4966891"/>
            <a:ext cx="2475269" cy="89654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8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노랑풍선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html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718833-38CC-AD42-81C3-0F02913D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0468" r="16250" b="5555"/>
          <a:stretch/>
        </p:blipFill>
        <p:spPr>
          <a:xfrm>
            <a:off x="5766619" y="1714500"/>
            <a:ext cx="11042457" cy="7775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62703-634B-2C74-09F5-BE01A6C5C9A7}"/>
              </a:ext>
            </a:extLst>
          </p:cNvPr>
          <p:cNvSpPr/>
          <p:nvPr/>
        </p:nvSpPr>
        <p:spPr>
          <a:xfrm>
            <a:off x="5815781" y="1624398"/>
            <a:ext cx="11017876" cy="784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716C-0FDE-FD9E-177F-F7CF36F59576}"/>
              </a:ext>
            </a:extLst>
          </p:cNvPr>
          <p:cNvSpPr txBox="1"/>
          <p:nvPr/>
        </p:nvSpPr>
        <p:spPr>
          <a:xfrm>
            <a:off x="685800" y="1624399"/>
            <a:ext cx="4724402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스크롤하면 제일 상단에 검정색 선이 걸리게 해서 </a:t>
            </a:r>
            <a:r>
              <a:rPr lang="en-US" altLang="ko-KR" dirty="0"/>
              <a:t>‘</a:t>
            </a:r>
            <a:r>
              <a:rPr lang="ko-KR" altLang="en-US" dirty="0"/>
              <a:t>오사카</a:t>
            </a:r>
            <a:r>
              <a:rPr lang="en-US" altLang="ko-KR" dirty="0"/>
              <a:t>’</a:t>
            </a:r>
            <a:r>
              <a:rPr lang="ko-KR" altLang="en-US" dirty="0"/>
              <a:t>만 보이지 않게 하기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C413A6-A1E8-2DDE-0AF7-071953BB0266}"/>
              </a:ext>
            </a:extLst>
          </p:cNvPr>
          <p:cNvSpPr/>
          <p:nvPr/>
        </p:nvSpPr>
        <p:spPr>
          <a:xfrm>
            <a:off x="5815781" y="3771900"/>
            <a:ext cx="2490019" cy="1828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7CE49-EAED-0AB0-BE9C-5ACD3A38A211}"/>
              </a:ext>
            </a:extLst>
          </p:cNvPr>
          <p:cNvSpPr/>
          <p:nvPr/>
        </p:nvSpPr>
        <p:spPr>
          <a:xfrm>
            <a:off x="7843683" y="3924300"/>
            <a:ext cx="309717" cy="340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7A0C5DD-2F83-816B-2BA2-3D4C65AF82C6}"/>
              </a:ext>
            </a:extLst>
          </p:cNvPr>
          <p:cNvCxnSpPr>
            <a:cxnSpLocks/>
          </p:cNvCxnSpPr>
          <p:nvPr/>
        </p:nvCxnSpPr>
        <p:spPr>
          <a:xfrm rot="10800000">
            <a:off x="5410202" y="3238500"/>
            <a:ext cx="2743198" cy="685800"/>
          </a:xfrm>
          <a:prstGeom prst="bentConnector3">
            <a:avLst>
              <a:gd name="adj1" fmla="val 37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0779FB-974B-18CB-9FD8-FC04328FE9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1999" y="4686298"/>
            <a:ext cx="1194620" cy="76200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F71A53-37C2-4C30-8D80-E9F7BEF226C3}"/>
              </a:ext>
            </a:extLst>
          </p:cNvPr>
          <p:cNvSpPr txBox="1"/>
          <p:nvPr/>
        </p:nvSpPr>
        <p:spPr>
          <a:xfrm>
            <a:off x="690716" y="2915333"/>
            <a:ext cx="4414684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'+’ </a:t>
            </a:r>
            <a:r>
              <a:rPr lang="ko-KR" altLang="en-US" dirty="0"/>
              <a:t>버튼을 누르면 </a:t>
            </a:r>
            <a:r>
              <a:rPr lang="en-US" altLang="ko-KR" dirty="0"/>
              <a:t>‘–’ </a:t>
            </a:r>
            <a:r>
              <a:rPr lang="ko-KR" altLang="en-US" dirty="0"/>
              <a:t>로 바뀌게 하기 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3EDF77-8D8F-EC17-7CBA-3559A662F367}"/>
              </a:ext>
            </a:extLst>
          </p:cNvPr>
          <p:cNvSpPr txBox="1"/>
          <p:nvPr/>
        </p:nvSpPr>
        <p:spPr>
          <a:xfrm>
            <a:off x="557978" y="4954369"/>
            <a:ext cx="3962400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' + ‘ </a:t>
            </a:r>
            <a:r>
              <a:rPr lang="ko-KR" altLang="en-US" dirty="0"/>
              <a:t>버튼을 누르면 상세정보가 열리는 </a:t>
            </a:r>
            <a:endParaRPr lang="en-US" altLang="ko-KR" dirty="0"/>
          </a:p>
          <a:p>
            <a:r>
              <a:rPr lang="ko-KR" altLang="en-US" dirty="0"/>
              <a:t>클릭이벤트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462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65271D-3946-F10E-4CE2-6D4A7AEF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7037" r="20417" b="25555"/>
          <a:stretch/>
        </p:blipFill>
        <p:spPr>
          <a:xfrm>
            <a:off x="11582400" y="2301770"/>
            <a:ext cx="5705094" cy="71593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4D187A-3A13-3479-57CB-1164C4E7B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1481" r="36515" b="6296"/>
          <a:stretch/>
        </p:blipFill>
        <p:spPr>
          <a:xfrm>
            <a:off x="6241278" y="1568143"/>
            <a:ext cx="4892697" cy="79440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31CA1D-2F92-DA40-358F-8CB97CC0F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0" t="12963" r="34166" b="7778"/>
          <a:stretch/>
        </p:blipFill>
        <p:spPr>
          <a:xfrm>
            <a:off x="381000" y="1485902"/>
            <a:ext cx="5716730" cy="79440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22032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1038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노랑풍선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php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회원가입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상품검색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1ACB1-EB0B-4C24-DD43-45DBDDBE5CEE}"/>
              </a:ext>
            </a:extLst>
          </p:cNvPr>
          <p:cNvSpPr/>
          <p:nvPr/>
        </p:nvSpPr>
        <p:spPr>
          <a:xfrm>
            <a:off x="787147" y="2902310"/>
            <a:ext cx="4737942" cy="16467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859675-4093-AAAE-8485-185D36457668}"/>
              </a:ext>
            </a:extLst>
          </p:cNvPr>
          <p:cNvSpPr/>
          <p:nvPr/>
        </p:nvSpPr>
        <p:spPr>
          <a:xfrm>
            <a:off x="6503877" y="2397892"/>
            <a:ext cx="4257693" cy="34314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2CB4C-0B7B-5E9D-46E9-869FD54B69D1}"/>
              </a:ext>
            </a:extLst>
          </p:cNvPr>
          <p:cNvSpPr txBox="1"/>
          <p:nvPr/>
        </p:nvSpPr>
        <p:spPr>
          <a:xfrm>
            <a:off x="609600" y="1162736"/>
            <a:ext cx="4724402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– </a:t>
            </a:r>
            <a:r>
              <a:rPr lang="ko-KR" altLang="en-US" dirty="0" err="1"/>
              <a:t>이메일아이디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746BB-C3D3-70FF-535A-2FF9276DF763}"/>
              </a:ext>
            </a:extLst>
          </p:cNvPr>
          <p:cNvSpPr txBox="1"/>
          <p:nvPr/>
        </p:nvSpPr>
        <p:spPr>
          <a:xfrm>
            <a:off x="6241278" y="1162736"/>
            <a:ext cx="4724402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D18BF-7CCF-F1B7-958D-A0B8B8B324EB}"/>
              </a:ext>
            </a:extLst>
          </p:cNvPr>
          <p:cNvSpPr txBox="1"/>
          <p:nvPr/>
        </p:nvSpPr>
        <p:spPr>
          <a:xfrm>
            <a:off x="12190272" y="1198811"/>
            <a:ext cx="4724402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상품검색창 </a:t>
            </a:r>
            <a:r>
              <a:rPr lang="en-US" altLang="ko-KR" dirty="0"/>
              <a:t>– </a:t>
            </a:r>
            <a:r>
              <a:rPr lang="ko-KR" altLang="en-US" dirty="0"/>
              <a:t>지역검색</a:t>
            </a:r>
            <a:r>
              <a:rPr lang="en-US" altLang="ko-KR" dirty="0"/>
              <a:t>/</a:t>
            </a:r>
            <a:r>
              <a:rPr lang="ko-KR" altLang="en-US" dirty="0"/>
              <a:t>출발예정월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329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모두투어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html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62CD8-7802-A2AE-3AB7-1499C85EF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11612" r="3334" b="30001"/>
          <a:stretch/>
        </p:blipFill>
        <p:spPr>
          <a:xfrm>
            <a:off x="4191000" y="2388335"/>
            <a:ext cx="13411200" cy="51818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64DB4A-80CC-5E8B-EF2B-41B1F60F89C3}"/>
              </a:ext>
            </a:extLst>
          </p:cNvPr>
          <p:cNvSpPr/>
          <p:nvPr/>
        </p:nvSpPr>
        <p:spPr>
          <a:xfrm>
            <a:off x="3962400" y="3467100"/>
            <a:ext cx="13868400" cy="708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C466-D7AC-C5DE-C2A5-294094EB10BB}"/>
              </a:ext>
            </a:extLst>
          </p:cNvPr>
          <p:cNvSpPr txBox="1"/>
          <p:nvPr/>
        </p:nvSpPr>
        <p:spPr>
          <a:xfrm>
            <a:off x="228600" y="5143500"/>
            <a:ext cx="3962400" cy="646331"/>
          </a:xfrm>
          <a:prstGeom prst="rect">
            <a:avLst/>
          </a:prstGeom>
          <a:solidFill>
            <a:srgbClr val="0DAA6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바에 커서를 갖다 대면 </a:t>
            </a:r>
            <a:endParaRPr lang="en-US" altLang="ko-KR" dirty="0"/>
          </a:p>
          <a:p>
            <a:r>
              <a:rPr lang="en-US" altLang="ko-KR" dirty="0"/>
              <a:t>Hover </a:t>
            </a:r>
            <a:r>
              <a:rPr lang="ko-KR" altLang="en-US" dirty="0"/>
              <a:t>효과 적용</a:t>
            </a:r>
            <a:endParaRPr lang="en-US" altLang="ko-KR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A7435C2-534A-85C8-A5E7-F8CF2B2CDA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1000" y="4175729"/>
            <a:ext cx="6705600" cy="129093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26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85100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143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모두투어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en-US" altLang="ko-KR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php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로그인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상품검색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F867B9-01E1-F382-37E4-E0D8D65F1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15926" r="46250" b="7037"/>
          <a:stretch/>
        </p:blipFill>
        <p:spPr>
          <a:xfrm>
            <a:off x="374073" y="2476500"/>
            <a:ext cx="7030183" cy="723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A8B4F3-672C-C984-1698-7B103150A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11481" r="25000" b="5556"/>
          <a:stretch/>
        </p:blipFill>
        <p:spPr>
          <a:xfrm>
            <a:off x="8686800" y="2476500"/>
            <a:ext cx="8267700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6B4A36-C85A-0734-9BFA-2F8C839CD9E9}"/>
              </a:ext>
            </a:extLst>
          </p:cNvPr>
          <p:cNvSpPr txBox="1"/>
          <p:nvPr/>
        </p:nvSpPr>
        <p:spPr>
          <a:xfrm>
            <a:off x="1295400" y="1552336"/>
            <a:ext cx="3962400" cy="369332"/>
          </a:xfrm>
          <a:prstGeom prst="rect">
            <a:avLst/>
          </a:prstGeom>
          <a:solidFill>
            <a:srgbClr val="0DAA6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–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61371-C69B-BBCE-436D-5393813A2092}"/>
              </a:ext>
            </a:extLst>
          </p:cNvPr>
          <p:cNvSpPr txBox="1"/>
          <p:nvPr/>
        </p:nvSpPr>
        <p:spPr>
          <a:xfrm>
            <a:off x="10972800" y="1562077"/>
            <a:ext cx="5181600" cy="369332"/>
          </a:xfrm>
          <a:prstGeom prst="rect">
            <a:avLst/>
          </a:prstGeom>
          <a:solidFill>
            <a:srgbClr val="0DAA6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상품검색 </a:t>
            </a:r>
            <a:r>
              <a:rPr lang="en-US" altLang="ko-KR" dirty="0"/>
              <a:t>– </a:t>
            </a:r>
            <a:r>
              <a:rPr lang="ko-KR" altLang="en-US" dirty="0"/>
              <a:t>날짜 선택</a:t>
            </a:r>
            <a:r>
              <a:rPr lang="en-US" altLang="ko-KR" dirty="0"/>
              <a:t>, </a:t>
            </a:r>
            <a:r>
              <a:rPr lang="ko-KR" altLang="en-US" dirty="0"/>
              <a:t>항공 선택</a:t>
            </a:r>
            <a:r>
              <a:rPr lang="en-US" altLang="ko-KR" dirty="0"/>
              <a:t>, </a:t>
            </a:r>
            <a:r>
              <a:rPr lang="ko-KR" altLang="en-US" dirty="0"/>
              <a:t>장바구니 기능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B50ED9-E2F7-7380-A2EA-9877649CB4F1}"/>
              </a:ext>
            </a:extLst>
          </p:cNvPr>
          <p:cNvSpPr/>
          <p:nvPr/>
        </p:nvSpPr>
        <p:spPr>
          <a:xfrm>
            <a:off x="1520192" y="5295900"/>
            <a:ext cx="5884063" cy="14943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2A4D20-4F18-5E2E-16DE-BD8107639EFD}"/>
              </a:ext>
            </a:extLst>
          </p:cNvPr>
          <p:cNvSpPr/>
          <p:nvPr/>
        </p:nvSpPr>
        <p:spPr>
          <a:xfrm>
            <a:off x="11734801" y="3390900"/>
            <a:ext cx="5033008" cy="3505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85035B-17D9-5AD8-8CBF-A042105255FD}"/>
              </a:ext>
            </a:extLst>
          </p:cNvPr>
          <p:cNvSpPr/>
          <p:nvPr/>
        </p:nvSpPr>
        <p:spPr>
          <a:xfrm>
            <a:off x="10058400" y="7734299"/>
            <a:ext cx="609600" cy="20054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4CB88-DE59-6985-81D8-2DA5AFACB674}"/>
              </a:ext>
            </a:extLst>
          </p:cNvPr>
          <p:cNvSpPr/>
          <p:nvPr/>
        </p:nvSpPr>
        <p:spPr>
          <a:xfrm>
            <a:off x="16154400" y="7710055"/>
            <a:ext cx="381000" cy="20054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6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7">
            <a:extLst>
              <a:ext uri="{FF2B5EF4-FFF2-40B4-BE49-F238E27FC236}">
                <a16:creationId xmlns:a16="http://schemas.microsoft.com/office/drawing/2014/main" id="{BAF137C4-D2DF-4EE4-87E8-E5CE1A9B2B1B}"/>
              </a:ext>
            </a:extLst>
          </p:cNvPr>
          <p:cNvGrpSpPr/>
          <p:nvPr/>
        </p:nvGrpSpPr>
        <p:grpSpPr>
          <a:xfrm>
            <a:off x="0" y="-85100"/>
            <a:ext cx="18282481" cy="900799"/>
            <a:chOff x="0" y="-43537"/>
            <a:chExt cx="18282481" cy="1256092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18A86DAC-1827-1D72-383D-4468B91D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C20B79-1A35-4A3F-8F9D-604F9B71C563}"/>
              </a:ext>
            </a:extLst>
          </p:cNvPr>
          <p:cNvSpPr txBox="1"/>
          <p:nvPr/>
        </p:nvSpPr>
        <p:spPr>
          <a:xfrm>
            <a:off x="381000" y="1143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 구조 설계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사이트 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7299B-6A43-F43C-72FB-38B813BE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15699"/>
            <a:ext cx="16230600" cy="92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1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12736</TotalTime>
  <Words>1444</Words>
  <Application>Microsoft Office PowerPoint</Application>
  <PresentationFormat>사용자 지정</PresentationFormat>
  <Paragraphs>253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Söhne Mono</vt:lpstr>
      <vt:lpstr>나눔고딕</vt:lpstr>
      <vt:lpstr>맑은 고딕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연진 김</cp:lastModifiedBy>
  <cp:revision>23</cp:revision>
  <dcterms:created xsi:type="dcterms:W3CDTF">2023-06-06T17:26:45Z</dcterms:created>
  <dcterms:modified xsi:type="dcterms:W3CDTF">2023-06-17T13:59:01Z</dcterms:modified>
</cp:coreProperties>
</file>